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5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74" r:id="rId10"/>
    <p:sldId id="277" r:id="rId11"/>
    <p:sldId id="276" r:id="rId12"/>
    <p:sldId id="283" r:id="rId13"/>
    <p:sldId id="27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5" r:id="rId29"/>
    <p:sldId id="285" r:id="rId30"/>
    <p:sldId id="271" r:id="rId31"/>
    <p:sldId id="306" r:id="rId32"/>
    <p:sldId id="307" r:id="rId33"/>
    <p:sldId id="27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E52B4-AAE5-4FCB-A837-626FFC6DA1F4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4E349-1361-4A9C-A60B-1F9086B9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449-A0E6-4789-8A92-3EC1CF68C843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E1449-A0E6-4789-8A92-3EC1CF68C843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F265A-3760-4E2B-9845-338E66F72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whitehouse.gov/omb/circulars/a021/a21_2004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ospoff@syr.edu" TargetMode="External"/><Relationship Id="rId2" Type="http://schemas.openxmlformats.org/officeDocument/2006/relationships/hyperlink" Target="mailto:jgholsto@syr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conacct@syr.edu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890424"/>
            <a:ext cx="7772400" cy="584775"/>
          </a:xfrm>
        </p:spPr>
        <p:txBody>
          <a:bodyPr>
            <a:spAutoFit/>
          </a:bodyPr>
          <a:lstStyle/>
          <a:p>
            <a:r>
              <a:rPr lang="en-US" sz="3200" dirty="0" smtClean="0"/>
              <a:t>Effort Reporting Fundamentals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Jaquion Gholston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Central Administrator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2819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Definitions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/>
              <a:t>Effort certification. </a:t>
            </a:r>
            <a:r>
              <a:rPr lang="en-US" dirty="0" smtClean="0"/>
              <a:t>Documentation by individual or someone with suitable means of verification (direct knowledge) that effort reported is a reasonable reflection of work performed. </a:t>
            </a:r>
          </a:p>
          <a:p>
            <a:pPr lvl="1"/>
            <a:r>
              <a:rPr lang="en-US" dirty="0" smtClean="0"/>
              <a:t>Associated costs charged represent actual costs.</a:t>
            </a:r>
            <a:endParaRPr lang="en-US" b="1" dirty="0" smtClean="0"/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Why is it necessary?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Condition of receiving federal funding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Federal regulations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Office of Management and Budget (OMB) Circular A-21 </a:t>
            </a:r>
          </a:p>
          <a:p>
            <a:pPr lvl="2">
              <a:lnSpc>
                <a:spcPct val="80000"/>
              </a:lnSpc>
            </a:pPr>
            <a:r>
              <a:rPr lang="en-US" sz="1300" dirty="0" smtClean="0">
                <a:hlinkClick r:id="rId2"/>
              </a:rPr>
              <a:t>http://www.whitehouse.gov/omb/circulars/a021/a21_2004.html</a:t>
            </a:r>
            <a:endParaRPr lang="en-US" sz="1300" dirty="0" smtClean="0"/>
          </a:p>
          <a:p>
            <a:pPr lvl="3">
              <a:lnSpc>
                <a:spcPct val="80000"/>
              </a:lnSpc>
            </a:pPr>
            <a:r>
              <a:rPr lang="en-US" sz="1600" dirty="0" smtClean="0"/>
              <a:t>j. 10. </a:t>
            </a:r>
            <a:r>
              <a:rPr lang="en-US" sz="1600" i="1" dirty="0" smtClean="0"/>
              <a:t>Compensation for personal services.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Other regulations:  OMB A-110, A-133, etc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solidFill>
                  <a:srgbClr val="33CC33"/>
                </a:solidFill>
              </a:rPr>
              <a:t>Fed’s want to know</a:t>
            </a:r>
            <a:r>
              <a:rPr lang="en-US" sz="2400" i="1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i="1" dirty="0" smtClean="0"/>
              <a:t>They got what was promised</a:t>
            </a:r>
          </a:p>
          <a:p>
            <a:pPr lvl="1">
              <a:lnSpc>
                <a:spcPct val="80000"/>
              </a:lnSpc>
            </a:pPr>
            <a:r>
              <a:rPr lang="en-US" sz="2000" i="1" dirty="0" smtClean="0"/>
              <a:t>They got what they paid for  </a:t>
            </a:r>
          </a:p>
          <a:p>
            <a:pPr lvl="1">
              <a:lnSpc>
                <a:spcPct val="80000"/>
              </a:lnSpc>
            </a:pPr>
            <a:r>
              <a:rPr lang="en-US" sz="2000" i="1" dirty="0" smtClean="0"/>
              <a:t>They didn’t get harmed</a:t>
            </a:r>
            <a:endParaRPr lang="en-US" sz="2000" dirty="0" smtClean="0"/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The Regulations require that…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Adhere to all applicable federal regulations</a:t>
            </a:r>
          </a:p>
          <a:p>
            <a:pPr>
              <a:buFont typeface="Wingdings" pitchFamily="2" charset="2"/>
              <a:buNone/>
            </a:pPr>
            <a:r>
              <a:rPr lang="en-US" i="1" dirty="0" smtClean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i="1" dirty="0" smtClean="0"/>
              <a:t>	and</a:t>
            </a:r>
          </a:p>
          <a:p>
            <a:endParaRPr lang="en-US" dirty="0" smtClean="0"/>
          </a:p>
          <a:p>
            <a:r>
              <a:rPr lang="en-US" dirty="0" smtClean="0"/>
              <a:t>An institution adhere to its own policies 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The </a:t>
            </a:r>
            <a:r>
              <a:rPr lang="en-US" dirty="0" err="1" smtClean="0">
                <a:solidFill>
                  <a:schemeClr val="accent6"/>
                </a:solidFill>
              </a:rPr>
              <a:t>Regs</a:t>
            </a:r>
            <a:r>
              <a:rPr lang="en-US" dirty="0" smtClean="0">
                <a:solidFill>
                  <a:schemeClr val="accent6"/>
                </a:solidFill>
              </a:rPr>
              <a:t> require that…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Effort, for all Sponsored &amp; Institutional activities, is to be </a:t>
            </a:r>
            <a:r>
              <a:rPr lang="en-US" b="1" i="1" dirty="0" smtClean="0">
                <a:solidFill>
                  <a:srgbClr val="33CC33"/>
                </a:solidFill>
              </a:rPr>
              <a:t>confirmed by the employee.</a:t>
            </a:r>
          </a:p>
          <a:p>
            <a:pPr lvl="2"/>
            <a:r>
              <a:rPr lang="en-US" dirty="0" smtClean="0"/>
              <a:t>In some cases effort may be confirmed by responsible person with suitable means of verification that the work was performed</a:t>
            </a:r>
          </a:p>
          <a:p>
            <a:pPr lvl="2"/>
            <a:endParaRPr lang="en-US" b="1" i="1" dirty="0" smtClean="0">
              <a:solidFill>
                <a:srgbClr val="33CC33"/>
              </a:solidFill>
            </a:endParaRPr>
          </a:p>
          <a:p>
            <a:r>
              <a:rPr lang="en-US" b="1" i="1" dirty="0" smtClean="0">
                <a:solidFill>
                  <a:srgbClr val="33CC33"/>
                </a:solidFill>
              </a:rPr>
              <a:t>At SU – all exempt employees certify their own effort.</a:t>
            </a: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The </a:t>
            </a:r>
            <a:r>
              <a:rPr lang="en-US" dirty="0" err="1" smtClean="0">
                <a:solidFill>
                  <a:schemeClr val="accent6"/>
                </a:solidFill>
              </a:rPr>
              <a:t>Regs</a:t>
            </a:r>
            <a:r>
              <a:rPr lang="en-US" dirty="0" smtClean="0">
                <a:solidFill>
                  <a:schemeClr val="accent6"/>
                </a:solidFill>
              </a:rPr>
              <a:t> require that…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Costs charged represent </a:t>
            </a:r>
            <a:r>
              <a:rPr lang="en-US" i="1" dirty="0" smtClean="0"/>
              <a:t>actual costs.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Charges for effort on a sponsored project (</a:t>
            </a:r>
            <a:r>
              <a:rPr lang="en-US" u="sng" dirty="0" smtClean="0"/>
              <a:t>or</a:t>
            </a:r>
            <a:r>
              <a:rPr lang="en-US" dirty="0" smtClean="0"/>
              <a:t> institutional account associated with sponsored project) were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fairly made,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accurate, and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recorded in a timely manner.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The </a:t>
            </a:r>
            <a:r>
              <a:rPr lang="en-US" dirty="0" err="1" smtClean="0">
                <a:solidFill>
                  <a:schemeClr val="accent6"/>
                </a:solidFill>
              </a:rPr>
              <a:t>Regs</a:t>
            </a:r>
            <a:r>
              <a:rPr lang="en-US" dirty="0" smtClean="0">
                <a:solidFill>
                  <a:schemeClr val="accent6"/>
                </a:solidFill>
              </a:rPr>
              <a:t> require that…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Direct charges to chart string may originally be based on estimates. However, costs charged must be actual costs. </a:t>
            </a:r>
          </a:p>
          <a:p>
            <a:pPr>
              <a:lnSpc>
                <a:spcPct val="90000"/>
              </a:lnSpc>
            </a:pP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200" dirty="0" smtClean="0"/>
              <a:t>When estimates are used, significant changes </a:t>
            </a:r>
            <a:r>
              <a:rPr lang="en-US" sz="2200" i="1" dirty="0" smtClean="0"/>
              <a:t>(i.e. 5% of effort distribution category)</a:t>
            </a:r>
            <a:r>
              <a:rPr lang="en-US" sz="2200" dirty="0" smtClean="0"/>
              <a:t> in the corresponding work activity must be identified and entered into the payroll distribution system.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Short term (1 or 2 months) fluctuation between workload categories need not be considered as long as the distribution of salaries and wage is reasonable over the longer term, such as academic period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Key steps in the ER process -  #1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Understanding your work load and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90550" indent="-590550">
              <a:buNone/>
            </a:pPr>
            <a:r>
              <a:rPr lang="en-US" b="1" dirty="0" smtClean="0">
                <a:solidFill>
                  <a:schemeClr val="tx2"/>
                </a:solidFill>
              </a:rPr>
              <a:t>Effort Distribution.</a:t>
            </a:r>
          </a:p>
          <a:p>
            <a:pPr marL="590550" indent="-590550"/>
            <a:r>
              <a:rPr lang="en-US" dirty="0" smtClean="0"/>
              <a:t>What is </a:t>
            </a:r>
            <a:r>
              <a:rPr lang="en-US" u="sng" dirty="0" smtClean="0"/>
              <a:t>your</a:t>
            </a:r>
            <a:r>
              <a:rPr lang="en-US" dirty="0" smtClean="0"/>
              <a:t> baseline effort distribution? </a:t>
            </a:r>
          </a:p>
          <a:p>
            <a:pPr marL="590550" indent="-590550"/>
            <a:endParaRPr lang="en-US" dirty="0" smtClean="0"/>
          </a:p>
          <a:p>
            <a:pPr marL="590550" indent="-590550"/>
            <a:r>
              <a:rPr lang="en-US" dirty="0" smtClean="0"/>
              <a:t>What does SU expect and pay you for?</a:t>
            </a:r>
          </a:p>
          <a:p>
            <a:pPr marL="952500" lvl="1" indent="-495300"/>
            <a:r>
              <a:rPr lang="en-US" dirty="0" smtClean="0"/>
              <a:t>40% R, 40% T, 20% S  ??</a:t>
            </a:r>
          </a:p>
          <a:p>
            <a:pPr marL="952500" lvl="1" indent="-495300"/>
            <a:r>
              <a:rPr lang="en-US" dirty="0" smtClean="0"/>
              <a:t>30% R, 60% T, 10% S  ??</a:t>
            </a:r>
          </a:p>
          <a:p>
            <a:pPr marL="952500" lvl="1" indent="-495300"/>
            <a:r>
              <a:rPr lang="en-US" dirty="0" smtClean="0"/>
              <a:t>Other distribution</a:t>
            </a:r>
          </a:p>
          <a:p>
            <a:pPr lvl="2"/>
            <a:r>
              <a:rPr lang="en-US" dirty="0" smtClean="0"/>
              <a:t># courses in pct teaching?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Key steps in the ER process -  #1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Understanding your work load and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90550" indent="-590550"/>
            <a:r>
              <a:rPr lang="en-US" dirty="0" smtClean="0"/>
              <a:t>On average how do </a:t>
            </a:r>
            <a:r>
              <a:rPr lang="en-US" u="sng" dirty="0" smtClean="0"/>
              <a:t>you</a:t>
            </a:r>
            <a:r>
              <a:rPr lang="en-US" dirty="0" smtClean="0"/>
              <a:t> actually spend your time?</a:t>
            </a:r>
          </a:p>
          <a:p>
            <a:pPr marL="952500" lvl="1" indent="-495300"/>
            <a:endParaRPr lang="en-US" dirty="0" smtClean="0"/>
          </a:p>
          <a:p>
            <a:pPr marL="952500" lvl="1" indent="-495300"/>
            <a:r>
              <a:rPr lang="en-US" dirty="0" smtClean="0"/>
              <a:t>25 hr R, 15 hr T, 15 hr S = 55 h/wk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Effort reporting is </a:t>
            </a:r>
            <a:r>
              <a:rPr lang="en-US" b="1" dirty="0" smtClean="0">
                <a:solidFill>
                  <a:schemeClr val="accent1"/>
                </a:solidFill>
              </a:rPr>
              <a:t>not</a:t>
            </a:r>
            <a:r>
              <a:rPr lang="en-US" dirty="0" smtClean="0">
                <a:solidFill>
                  <a:schemeClr val="accent1"/>
                </a:solidFill>
              </a:rPr>
              <a:t> about tracking hours worked, </a:t>
            </a:r>
            <a:r>
              <a:rPr lang="en-US" b="1" dirty="0" smtClean="0">
                <a:solidFill>
                  <a:schemeClr val="accent1"/>
                </a:solidFill>
              </a:rPr>
              <a:t>but </a:t>
            </a:r>
            <a:r>
              <a:rPr lang="en-US" dirty="0" smtClean="0">
                <a:solidFill>
                  <a:schemeClr val="accent1"/>
                </a:solidFill>
              </a:rPr>
              <a:t>the employee needs to have a general sense of average work load to estimate effort distribution.</a:t>
            </a:r>
          </a:p>
          <a:p>
            <a:pPr marL="952500" lvl="1" indent="-495300"/>
            <a:endParaRPr lang="en-US" dirty="0" smtClean="0">
              <a:solidFill>
                <a:schemeClr val="accent1"/>
              </a:solidFill>
            </a:endParaRPr>
          </a:p>
          <a:p>
            <a:pPr marL="952500" lvl="1" indent="-495300"/>
            <a:r>
              <a:rPr lang="en-US" dirty="0" smtClean="0"/>
              <a:t>~45% R, ~27% T, ~27% S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Your baseline 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institutional effort distribution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 smtClean="0"/>
              <a:t>Have conversation with chair / dean…</a:t>
            </a:r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r>
              <a:rPr lang="en-US" sz="2200" dirty="0" smtClean="0"/>
              <a:t>Are all expectations in alignment?</a:t>
            </a:r>
          </a:p>
          <a:p>
            <a:pPr lvl="1">
              <a:lnSpc>
                <a:spcPct val="80000"/>
              </a:lnSpc>
            </a:pPr>
            <a:r>
              <a:rPr lang="en-US" sz="1700" dirty="0" smtClean="0"/>
              <a:t>Teaching load? (# courses per semester)</a:t>
            </a:r>
          </a:p>
          <a:p>
            <a:pPr lvl="1">
              <a:lnSpc>
                <a:spcPct val="80000"/>
              </a:lnSpc>
            </a:pPr>
            <a:r>
              <a:rPr lang="en-US" sz="1700" dirty="0" smtClean="0"/>
              <a:t>Research productivity?</a:t>
            </a:r>
          </a:p>
          <a:p>
            <a:pPr lvl="2">
              <a:lnSpc>
                <a:spcPct val="80000"/>
              </a:lnSpc>
            </a:pPr>
            <a:r>
              <a:rPr lang="en-US" sz="1500" dirty="0" smtClean="0"/>
              <a:t>External funding ??</a:t>
            </a:r>
          </a:p>
          <a:p>
            <a:pPr lvl="1">
              <a:lnSpc>
                <a:spcPct val="80000"/>
              </a:lnSpc>
            </a:pPr>
            <a:r>
              <a:rPr lang="en-US" sz="1700" dirty="0" smtClean="0"/>
              <a:t>Service – committee assignments etc</a:t>
            </a:r>
          </a:p>
          <a:p>
            <a:pPr>
              <a:lnSpc>
                <a:spcPct val="80000"/>
              </a:lnSpc>
            </a:pPr>
            <a:endParaRPr lang="en-US" sz="2000" i="1" dirty="0" smtClean="0"/>
          </a:p>
          <a:p>
            <a:pPr>
              <a:lnSpc>
                <a:spcPct val="80000"/>
              </a:lnSpc>
            </a:pPr>
            <a:r>
              <a:rPr lang="en-US" sz="2000" i="1" dirty="0" smtClean="0"/>
              <a:t>Understanding </a:t>
            </a:r>
            <a:r>
              <a:rPr lang="en-US" sz="2000" i="1" u="sng" dirty="0" smtClean="0"/>
              <a:t>your </a:t>
            </a:r>
            <a:r>
              <a:rPr lang="en-US" sz="2000" i="1" dirty="0" smtClean="0"/>
              <a:t>effort distribution is foundation of accurate effort reporting.</a:t>
            </a:r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r>
              <a:rPr lang="en-US" sz="2200" dirty="0" smtClean="0"/>
              <a:t>Document baseline effort distribution. </a:t>
            </a:r>
          </a:p>
          <a:p>
            <a:pPr lvl="1">
              <a:lnSpc>
                <a:spcPct val="80000"/>
              </a:lnSpc>
            </a:pPr>
            <a:r>
              <a:rPr lang="en-US" sz="1700" dirty="0" smtClean="0"/>
              <a:t>May change annually or more frequently.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Key steps in the process -  #2	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Introducing sponsored activities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/>
              <a:t>Proposal development</a:t>
            </a:r>
            <a:r>
              <a:rPr lang="en-US" dirty="0" smtClean="0"/>
              <a:t> –</a:t>
            </a:r>
          </a:p>
          <a:p>
            <a:pPr lvl="1"/>
            <a:r>
              <a:rPr lang="en-US" dirty="0" smtClean="0"/>
              <a:t>You are making a </a:t>
            </a:r>
            <a:r>
              <a:rPr lang="en-US" b="1" i="1" dirty="0" smtClean="0"/>
              <a:t>commitment</a:t>
            </a:r>
            <a:r>
              <a:rPr lang="en-US" i="1" dirty="0" smtClean="0"/>
              <a:t> </a:t>
            </a:r>
            <a:r>
              <a:rPr lang="en-US" dirty="0" smtClean="0"/>
              <a:t>to the sponsor to work a specific level of effort on a project.</a:t>
            </a:r>
          </a:p>
          <a:p>
            <a:r>
              <a:rPr lang="en-US" dirty="0" smtClean="0"/>
              <a:t>Commitment – reasonable level to conduct project given resources / time (duration) available.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Learning Objectives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effort reporting</a:t>
            </a:r>
          </a:p>
          <a:p>
            <a:endParaRPr lang="en-US" dirty="0" smtClean="0"/>
          </a:p>
          <a:p>
            <a:r>
              <a:rPr lang="en-US" dirty="0" smtClean="0"/>
              <a:t>Why is it necessary</a:t>
            </a:r>
          </a:p>
          <a:p>
            <a:endParaRPr lang="en-US" dirty="0" smtClean="0"/>
          </a:p>
          <a:p>
            <a:r>
              <a:rPr lang="en-US" dirty="0" smtClean="0"/>
              <a:t>What are the guiding principles governing effort commitment and effort </a:t>
            </a:r>
            <a:r>
              <a:rPr lang="en-US" dirty="0" smtClean="0"/>
              <a:t>certification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ERS and how does it work?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Considerations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 dirty="0" smtClean="0"/>
              <a:t>What’s on your plate?</a:t>
            </a:r>
          </a:p>
          <a:p>
            <a:pPr>
              <a:lnSpc>
                <a:spcPct val="90000"/>
              </a:lnSpc>
            </a:pPr>
            <a:r>
              <a:rPr lang="en-US" sz="2700" dirty="0" smtClean="0"/>
              <a:t>Will everything (effort distribution) stay the same?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Add sponsored to everything else? or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Give something up?</a:t>
            </a:r>
          </a:p>
          <a:p>
            <a:pPr lvl="1">
              <a:lnSpc>
                <a:spcPct val="90000"/>
              </a:lnSpc>
            </a:pPr>
            <a:r>
              <a:rPr lang="en-US" sz="2200" i="1" dirty="0" smtClean="0"/>
              <a:t>Sponsors may assume ‘proportion of institutional duties ‘constant’ unless adjustments documented …</a:t>
            </a:r>
          </a:p>
          <a:p>
            <a:pPr>
              <a:lnSpc>
                <a:spcPct val="90000"/>
              </a:lnSpc>
            </a:pPr>
            <a:r>
              <a:rPr lang="en-US" sz="2700" dirty="0" smtClean="0"/>
              <a:t>Nature of ‘work plan’ </a:t>
            </a:r>
            <a:r>
              <a:rPr lang="en-US" sz="2700" dirty="0" smtClean="0">
                <a:sym typeface="Wingdings" pitchFamily="2" charset="2"/>
              </a:rPr>
              <a:t> how much “time” needed to accomplish goals and objectives (proportion of all duties?)</a:t>
            </a:r>
          </a:p>
          <a:p>
            <a:pPr>
              <a:lnSpc>
                <a:spcPct val="90000"/>
              </a:lnSpc>
            </a:pPr>
            <a:r>
              <a:rPr lang="en-US" sz="2700" dirty="0" smtClean="0"/>
              <a:t>What does sponsor expect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Why reflect on effort commitments  at proposal development?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700" b="1" dirty="0" smtClean="0"/>
              <a:t>Written promise becomes condition of award….</a:t>
            </a:r>
          </a:p>
          <a:p>
            <a:pPr marL="744538" lvl="1"/>
            <a:endParaRPr lang="en-US" sz="2400" dirty="0" smtClean="0"/>
          </a:p>
          <a:p>
            <a:pPr marL="744538" lvl="1"/>
            <a:r>
              <a:rPr lang="en-US" sz="2400" dirty="0" smtClean="0"/>
              <a:t>UNLESS explicitly modified and </a:t>
            </a:r>
            <a:r>
              <a:rPr lang="en-US" sz="2400" u="sng" dirty="0" smtClean="0"/>
              <a:t>documented</a:t>
            </a:r>
            <a:r>
              <a:rPr lang="en-US" sz="2400" dirty="0" smtClean="0"/>
              <a:t> during agreement negotiations.</a:t>
            </a:r>
          </a:p>
          <a:p>
            <a:pPr marL="744538" lvl="1"/>
            <a:endParaRPr lang="en-US" sz="2400" dirty="0" smtClean="0"/>
          </a:p>
          <a:p>
            <a:pPr marL="744538" lvl="1"/>
            <a:r>
              <a:rPr lang="en-US" sz="2400" dirty="0" smtClean="0"/>
              <a:t>Avoid over commitment (sponsor not getting fair deal)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Where &amp; when is effort committed?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When applications or proposals are submitted…</a:t>
            </a:r>
          </a:p>
          <a:p>
            <a:pPr lvl="1"/>
            <a:r>
              <a:rPr lang="en-US" u="sng" dirty="0" smtClean="0"/>
              <a:t>Budget and budget narrative</a:t>
            </a:r>
          </a:p>
          <a:p>
            <a:pPr lvl="2"/>
            <a:r>
              <a:rPr lang="en-US" dirty="0" smtClean="0"/>
              <a:t>PI will devote </a:t>
            </a:r>
            <a:r>
              <a:rPr lang="en-US" dirty="0" smtClean="0">
                <a:solidFill>
                  <a:schemeClr val="hlink"/>
                </a:solidFill>
              </a:rPr>
              <a:t>25% academic year</a:t>
            </a:r>
            <a:r>
              <a:rPr lang="en-US" dirty="0" smtClean="0"/>
              <a:t> and 100% summer effort to the project.  Only summer effort will be charged to the grant.  </a:t>
            </a:r>
            <a:r>
              <a:rPr lang="en-US" sz="2000" i="1" dirty="0" smtClean="0">
                <a:solidFill>
                  <a:schemeClr val="hlink"/>
                </a:solidFill>
              </a:rPr>
              <a:t>Cost-sharing</a:t>
            </a:r>
            <a:endParaRPr lang="en-US" sz="2000" dirty="0" smtClean="0">
              <a:solidFill>
                <a:schemeClr val="hlink"/>
              </a:solidFill>
            </a:endParaRPr>
          </a:p>
          <a:p>
            <a:pPr lvl="2"/>
            <a:r>
              <a:rPr lang="en-US" dirty="0" smtClean="0"/>
              <a:t>Project coordinator will devote 50% effort throughout the calendar year</a:t>
            </a:r>
          </a:p>
          <a:p>
            <a:pPr lvl="2"/>
            <a:r>
              <a:rPr lang="en-US" dirty="0" smtClean="0"/>
              <a:t>1 summer-month support is requested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Key steps in the process -  #3	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Honoring your commitment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At notice of award </a:t>
            </a:r>
            <a:r>
              <a:rPr lang="en-US" dirty="0" smtClean="0">
                <a:sym typeface="Wingdings" pitchFamily="2" charset="2"/>
              </a:rPr>
              <a:t> reflect:</a:t>
            </a:r>
          </a:p>
          <a:p>
            <a:pPr lvl="1"/>
            <a:r>
              <a:rPr lang="en-US" dirty="0" smtClean="0"/>
              <a:t>Proposed commitment realistic in context of all duties?</a:t>
            </a:r>
          </a:p>
          <a:p>
            <a:pPr lvl="1"/>
            <a:r>
              <a:rPr lang="en-US" dirty="0" smtClean="0"/>
              <a:t>No over commitment?</a:t>
            </a:r>
          </a:p>
          <a:p>
            <a:pPr lvl="1"/>
            <a:r>
              <a:rPr lang="en-US" dirty="0" smtClean="0"/>
              <a:t>Other considerations? (leave, course relief?)</a:t>
            </a:r>
          </a:p>
          <a:p>
            <a:r>
              <a:rPr lang="en-US" dirty="0" smtClean="0"/>
              <a:t>If okay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modify appointment – </a:t>
            </a:r>
            <a:r>
              <a:rPr lang="en-US" i="1" dirty="0" err="1" smtClean="0">
                <a:sym typeface="Wingdings" pitchFamily="2" charset="2"/>
              </a:rPr>
              <a:t>iJAN</a:t>
            </a:r>
            <a:endParaRPr lang="en-US" i="1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iJan</a:t>
            </a:r>
            <a:r>
              <a:rPr lang="en-US" dirty="0" smtClean="0">
                <a:sym typeface="Wingdings" pitchFamily="2" charset="2"/>
              </a:rPr>
              <a:t>  translate effort to payroll…  </a:t>
            </a:r>
          </a:p>
          <a:p>
            <a:r>
              <a:rPr lang="en-US" dirty="0" smtClean="0">
                <a:sym typeface="Wingdings" pitchFamily="2" charset="2"/>
              </a:rPr>
              <a:t>If not  contact OSP to negotiate new commitment to sponsor.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Key steps in the process -  #3	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Honoring your commitment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 dirty="0" smtClean="0"/>
              <a:t>Monitor project.</a:t>
            </a:r>
          </a:p>
          <a:p>
            <a:pPr>
              <a:lnSpc>
                <a:spcPct val="90000"/>
              </a:lnSpc>
            </a:pPr>
            <a:r>
              <a:rPr lang="en-US" sz="2700" dirty="0" smtClean="0"/>
              <a:t>Regular reflection – commitment (aka payroll) = ‘reasonable estimate’ of work performed?</a:t>
            </a:r>
          </a:p>
          <a:p>
            <a:pPr lvl="1">
              <a:lnSpc>
                <a:spcPct val="90000"/>
              </a:lnSpc>
              <a:spcBef>
                <a:spcPct val="45000"/>
              </a:spcBef>
            </a:pPr>
            <a:r>
              <a:rPr lang="en-US" sz="2200" dirty="0" smtClean="0"/>
              <a:t>Adjust after the fact – PAR</a:t>
            </a:r>
          </a:p>
          <a:p>
            <a:pPr lvl="1">
              <a:lnSpc>
                <a:spcPct val="90000"/>
              </a:lnSpc>
              <a:spcBef>
                <a:spcPct val="45000"/>
              </a:spcBef>
            </a:pPr>
            <a:r>
              <a:rPr lang="en-US" sz="2200" dirty="0" smtClean="0"/>
              <a:t>Adjust in anticipation of change or when new effort distribution occurs – </a:t>
            </a:r>
            <a:r>
              <a:rPr lang="en-US" sz="2200" dirty="0" err="1" smtClean="0"/>
              <a:t>iJAN</a:t>
            </a:r>
            <a:endParaRPr lang="en-US" sz="2200" dirty="0" smtClean="0"/>
          </a:p>
          <a:p>
            <a:pPr lvl="1">
              <a:lnSpc>
                <a:spcPct val="90000"/>
              </a:lnSpc>
              <a:spcBef>
                <a:spcPct val="45000"/>
              </a:spcBef>
            </a:pPr>
            <a:r>
              <a:rPr lang="en-US" sz="2200" dirty="0" smtClean="0">
                <a:sym typeface="Wingdings" pitchFamily="2" charset="2"/>
              </a:rPr>
              <a:t>REMEMBER: reductions in effort for an extended period of time (e.g. 3 months or 25% reduction from feds) require </a:t>
            </a:r>
            <a:r>
              <a:rPr lang="en-US" sz="2200" i="1" dirty="0" smtClean="0">
                <a:solidFill>
                  <a:srgbClr val="FF0000"/>
                </a:solidFill>
                <a:sym typeface="Wingdings" pitchFamily="2" charset="2"/>
              </a:rPr>
              <a:t>prior approval </a:t>
            </a:r>
            <a:r>
              <a:rPr lang="en-US" sz="2200" dirty="0" smtClean="0">
                <a:sym typeface="Wingdings" pitchFamily="2" charset="2"/>
              </a:rPr>
              <a:t>from sponsor. </a:t>
            </a:r>
          </a:p>
          <a:p>
            <a:pPr>
              <a:lnSpc>
                <a:spcPct val="90000"/>
              </a:lnSpc>
            </a:pPr>
            <a:r>
              <a:rPr lang="en-US" sz="2700" i="1" dirty="0" smtClean="0"/>
              <a:t>Reasonable estimate..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What about summer effort?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Not institutional effort BUT part of annual budget / work plan to sponsor…</a:t>
            </a:r>
          </a:p>
          <a:p>
            <a:r>
              <a:rPr lang="en-US" dirty="0" smtClean="0"/>
              <a:t>Rate of pay can not exceed rate from IBS.</a:t>
            </a:r>
          </a:p>
          <a:p>
            <a:r>
              <a:rPr lang="en-US" dirty="0" smtClean="0"/>
              <a:t>Only sponsor can benefit.</a:t>
            </a:r>
          </a:p>
          <a:p>
            <a:r>
              <a:rPr lang="en-US" dirty="0" smtClean="0"/>
              <a:t>Effort certified is expressed percent of compensation received.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Effort always totals 100%.</a:t>
            </a:r>
          </a:p>
          <a:p>
            <a:pPr lvl="1"/>
            <a:r>
              <a:rPr lang="en-US" dirty="0" smtClean="0"/>
              <a:t>Check ‘payroll’ to confirm if FTE less than 1.0.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What about extra service or overload?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Inclusion should be noted on OSP Internal Routing and Review form – signed by individual’s chair or supervisor.</a:t>
            </a:r>
          </a:p>
          <a:p>
            <a:pPr>
              <a:lnSpc>
                <a:spcPct val="90000"/>
              </a:lnSpc>
            </a:pP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200" dirty="0" smtClean="0"/>
              <a:t>Explicitly requested in budget and justified in budget narrative if cost-reimbursable funding.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Statement need not be included in fixed price contracts, but must be clear from internal backup documentation.</a:t>
            </a:r>
          </a:p>
          <a:p>
            <a:pPr>
              <a:lnSpc>
                <a:spcPct val="90000"/>
              </a:lnSpc>
            </a:pP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200" dirty="0" smtClean="0"/>
              <a:t>Overload or extra service requested after the award has been received ordinarily requires sponsor approval.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Certifying effort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Based on knowledge/reflection </a:t>
            </a:r>
          </a:p>
          <a:p>
            <a:pPr lvl="1"/>
            <a:r>
              <a:rPr lang="en-US" dirty="0" smtClean="0"/>
              <a:t>After each semester – all exempt personnel asked to review effort committed to each award </a:t>
            </a:r>
            <a:r>
              <a:rPr lang="en-US" dirty="0" smtClean="0">
                <a:sym typeface="Wingdings" pitchFamily="2" charset="2"/>
              </a:rPr>
              <a:t>  does effort reported reflect effort worked in the context of all institutional duties and appropriately charge?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Yes – Certify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No – adjust (work with budget manager)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Electronic Effort Reporting </a:t>
            </a:r>
            <a:r>
              <a:rPr lang="en-US" dirty="0" smtClean="0">
                <a:solidFill>
                  <a:schemeClr val="accent6"/>
                </a:solidFill>
              </a:rPr>
              <a:t>– ERS</a:t>
            </a:r>
            <a:r>
              <a:rPr lang="en-US" dirty="0" smtClean="0">
                <a:solidFill>
                  <a:schemeClr val="accent6"/>
                </a:solidFill>
              </a:rPr>
              <a:t/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Flow Chart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91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EFFORT REPORTING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Sponsored Grants &amp; Contracts</a:t>
            </a:r>
          </a:p>
          <a:p>
            <a:pPr lvl="2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Active Awards – Over 500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Federal 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5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$180,709,921 </a:t>
            </a:r>
          </a:p>
          <a:p>
            <a:pPr lvl="2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Non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Federal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5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$101,801,190</a:t>
            </a:r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447800"/>
            <a:ext cx="89916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Progress </a:t>
            </a:r>
            <a:r>
              <a:rPr lang="en-US" dirty="0" smtClean="0">
                <a:solidFill>
                  <a:schemeClr val="accent6"/>
                </a:solidFill>
              </a:rPr>
              <a:t>to Date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2008  Fall Certification Period Go -  Live 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January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2008 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60 Days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568 out of 568 forms completed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100%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2009 Spring Certification Period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30 Days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590 out of 590  forms completed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100%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Benefits of ERS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Timely submission of effort certifications</a:t>
            </a:r>
          </a:p>
          <a:p>
            <a:r>
              <a:rPr lang="en-US" dirty="0" smtClean="0"/>
              <a:t>Timely and accurate submission of payroll reallocations </a:t>
            </a:r>
          </a:p>
          <a:p>
            <a:pPr lvl="1"/>
            <a:r>
              <a:rPr lang="en-US" dirty="0" smtClean="0"/>
              <a:t>Cost transfer processed through ERS during certification window.</a:t>
            </a:r>
          </a:p>
          <a:p>
            <a:pPr lvl="1"/>
            <a:r>
              <a:rPr lang="en-US" dirty="0" smtClean="0"/>
              <a:t>Electronic cost transfers outside ERS at all other times!!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Contact Information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Proposal commitment questions</a:t>
            </a:r>
          </a:p>
          <a:p>
            <a:pPr lvl="1"/>
            <a:r>
              <a:rPr lang="en-US" sz="2200" dirty="0" smtClean="0"/>
              <a:t>OSP </a:t>
            </a:r>
          </a:p>
          <a:p>
            <a:r>
              <a:rPr lang="en-US" sz="2700" dirty="0" smtClean="0"/>
              <a:t>Award negotiation; post award modifications</a:t>
            </a:r>
          </a:p>
          <a:p>
            <a:pPr lvl="1"/>
            <a:r>
              <a:rPr lang="en-US" sz="2200" dirty="0" smtClean="0"/>
              <a:t>OSP</a:t>
            </a:r>
          </a:p>
          <a:p>
            <a:r>
              <a:rPr lang="en-US" sz="2700" dirty="0" smtClean="0"/>
              <a:t>Effort certification procedures</a:t>
            </a:r>
          </a:p>
          <a:p>
            <a:pPr lvl="1"/>
            <a:r>
              <a:rPr lang="en-US" sz="2200" dirty="0" smtClean="0"/>
              <a:t>Jaquion </a:t>
            </a:r>
            <a:r>
              <a:rPr lang="en-US" sz="2200" dirty="0" smtClean="0"/>
              <a:t>Gholston  X1762; </a:t>
            </a:r>
            <a:r>
              <a:rPr lang="en-US" sz="2200" dirty="0" smtClean="0">
                <a:hlinkClick r:id="rId2"/>
              </a:rPr>
              <a:t>jgholsto@syr.edu</a:t>
            </a:r>
            <a:endParaRPr lang="en-US" sz="2200" dirty="0" smtClean="0"/>
          </a:p>
          <a:p>
            <a:r>
              <a:rPr lang="en-US" sz="2700" dirty="0" smtClean="0"/>
              <a:t>Questions? </a:t>
            </a:r>
            <a:r>
              <a:rPr lang="en-US" sz="2700" dirty="0" smtClean="0">
                <a:hlinkClick r:id="rId3"/>
              </a:rPr>
              <a:t>ospoff@syr.edu</a:t>
            </a:r>
            <a:r>
              <a:rPr lang="en-US" sz="2700" dirty="0" smtClean="0"/>
              <a:t>, </a:t>
            </a:r>
            <a:r>
              <a:rPr lang="en-US" sz="2700" dirty="0" smtClean="0">
                <a:hlinkClick r:id="rId4"/>
              </a:rPr>
              <a:t>conacct@syr.edu</a:t>
            </a:r>
            <a:endParaRPr lang="en-US" sz="2700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Syracuse University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solidFill>
                  <a:schemeClr val="accent6">
                    <a:lumMod val="75000"/>
                  </a:schemeClr>
                </a:solidFill>
              </a:rPr>
              <a:t>Questions?</a:t>
            </a:r>
            <a:endParaRPr lang="en-US" sz="7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EFFORT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University Effort Reporting Periods</a:t>
            </a:r>
          </a:p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Faculty Effort Reporting Periods: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n-US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Spring (January 1  –   May 7) </a:t>
            </a:r>
          </a:p>
          <a:p>
            <a:pPr lvl="2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Summer (May 8  - August 23) </a:t>
            </a:r>
          </a:p>
          <a:p>
            <a:pPr lvl="2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Fall (August 24  - December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31) 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Academic =  8.5 calendar months &amp;  Summer =  3.5  calendar months</a:t>
            </a:r>
          </a:p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Staff (including Grad Assistants) Effort Reporting Periods:</a:t>
            </a:r>
          </a:p>
          <a:p>
            <a:pPr lvl="2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Spring (January 1 -  May 7) </a:t>
            </a:r>
          </a:p>
          <a:p>
            <a:pPr lvl="2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Summer (May 16  - August 15) </a:t>
            </a:r>
          </a:p>
          <a:p>
            <a:pPr lvl="2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Fall (August 16  - December 31) 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EFFORT REPORTING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Effort is defined as the amount of time spent on a particular activity.  It includes the time spent working on a sponsored project in which salary is directly charged or contributed (cost-share). Effort reporting is the mandated method of certifying to the granting agencies that the effort charged or cost shared to each award has actually been completed.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" y="144780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400" dirty="0" smtClean="0">
                <a:solidFill>
                  <a:schemeClr val="accent6"/>
                </a:solidFill>
              </a:rPr>
              <a:t>Federal Requirements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federal government requires an effort report when an individual is compensated by or has agreed to contribute time to a federally sponsored project.  All faculty who serve as Principal Investigators (PI) on sponsored agreements are personally responsible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to ensure the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amount of effort that they and their employees spent on sponsored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activities is certified.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Risk of  Not Complying 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Institutional disallowances can result if: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effort report  was certified by an individual other than the employee or someone who has "first-hand" knowledge of 100 % of the employee’s time. 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effort report does not encompass all of the activities performed by the employee under the terms of their employment. 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levels of effort reported do not appear reasonable, given the responsibilities of the individual. </a:t>
            </a:r>
          </a:p>
          <a:p>
            <a:pPr lvl="1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Individual disallowances can result if: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effort report certified by the individual is found to be falsified. 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levels of effort reported do not appear reasonable. </a:t>
            </a:r>
          </a:p>
          <a:p>
            <a:pPr lvl="2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Federal audit disallowances can result in serious financial and reputational penalties for the University.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Definitions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 b="1" dirty="0" smtClean="0"/>
              <a:t>Committed Effort. </a:t>
            </a:r>
            <a:r>
              <a:rPr lang="en-US" sz="2800" dirty="0" smtClean="0"/>
              <a:t>Proportion of effort explicitly devoted to a sponsored activity.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100% effort </a:t>
            </a:r>
            <a:r>
              <a:rPr lang="en-US" sz="2800" dirty="0" smtClean="0"/>
              <a:t>is the total effort expended by an employee in the performance of institutional duties. </a:t>
            </a:r>
          </a:p>
          <a:p>
            <a:pPr lvl="1"/>
            <a:r>
              <a:rPr lang="en-US" sz="2400" dirty="0" smtClean="0"/>
              <a:t>All effort (activities) must total 100%, even though the appointment may be less than 1 FTE.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Definitions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 b="1" dirty="0" smtClean="0"/>
              <a:t>Effort distribution. </a:t>
            </a:r>
            <a:r>
              <a:rPr lang="en-US" sz="2800" dirty="0" smtClean="0"/>
              <a:t>The allocation of one’s time to various activities. </a:t>
            </a:r>
            <a:r>
              <a:rPr lang="en-US" sz="1800" dirty="0" smtClean="0">
                <a:solidFill>
                  <a:schemeClr val="hlink"/>
                </a:solidFill>
              </a:rPr>
              <a:t>Distribution likely will vary within and across departments..</a:t>
            </a:r>
            <a:r>
              <a:rPr lang="en-US" sz="2200" dirty="0" smtClean="0">
                <a:solidFill>
                  <a:schemeClr val="hlink"/>
                </a:solidFill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 smtClean="0"/>
              <a:t>25% Project </a:t>
            </a:r>
            <a:r>
              <a:rPr lang="en-US" sz="2400" dirty="0" smtClean="0"/>
              <a:t>A	Sponsored Activity - %50</a:t>
            </a:r>
            <a:endParaRPr lang="en-US" sz="2400" dirty="0" smtClean="0"/>
          </a:p>
          <a:p>
            <a:pPr lvl="1">
              <a:buFont typeface="Wingdings" pitchFamily="2" charset="2"/>
              <a:buNone/>
            </a:pPr>
            <a:r>
              <a:rPr lang="en-US" sz="2400" dirty="0" smtClean="0"/>
              <a:t>25% Project B	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 smtClean="0"/>
              <a:t>40</a:t>
            </a:r>
            <a:r>
              <a:rPr lang="en-US" sz="2400" dirty="0" smtClean="0"/>
              <a:t>% </a:t>
            </a:r>
            <a:r>
              <a:rPr lang="en-US" sz="2400" dirty="0" smtClean="0"/>
              <a:t>Teaching	Institutional Activity - %50</a:t>
            </a:r>
            <a:endParaRPr lang="en-US" sz="2400" dirty="0" smtClean="0"/>
          </a:p>
          <a:p>
            <a:pPr lvl="1">
              <a:buFont typeface="Wingdings" pitchFamily="2" charset="2"/>
              <a:buNone/>
            </a:pPr>
            <a:r>
              <a:rPr lang="en-US" sz="2400" dirty="0" smtClean="0"/>
              <a:t>10% Service </a:t>
            </a:r>
            <a:r>
              <a:rPr lang="en-US" sz="2400" dirty="0" smtClean="0"/>
              <a:t>	</a:t>
            </a:r>
            <a:r>
              <a:rPr lang="en-US" sz="1600" dirty="0" smtClean="0"/>
              <a:t>(Includes grant writing, which is not allowed as direct cost)</a:t>
            </a:r>
            <a:endParaRPr lang="en-US" sz="1600" dirty="0" smtClean="0"/>
          </a:p>
          <a:p>
            <a:pPr lvl="1">
              <a:buFont typeface="Wingdings" pitchFamily="2" charset="2"/>
              <a:buNone/>
            </a:pPr>
            <a:r>
              <a:rPr lang="en-US" sz="2400" u="sng" dirty="0" smtClean="0"/>
              <a:t>        &amp; Admin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 smtClean="0"/>
              <a:t>100% effort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704</TotalTime>
  <Words>1412</Words>
  <Application>Microsoft Office PowerPoint</Application>
  <PresentationFormat>On-screen Show (4:3)</PresentationFormat>
  <Paragraphs>219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Effort Reporting Fundamentals</vt:lpstr>
      <vt:lpstr>Learning Objectives</vt:lpstr>
      <vt:lpstr>EFFORT REPORTING</vt:lpstr>
      <vt:lpstr>EFFORT REPORTING</vt:lpstr>
      <vt:lpstr>EFFORT REPORTING</vt:lpstr>
      <vt:lpstr>Federal Requirements  </vt:lpstr>
      <vt:lpstr>Risk of  Not Complying </vt:lpstr>
      <vt:lpstr>Definitions</vt:lpstr>
      <vt:lpstr>Definitions</vt:lpstr>
      <vt:lpstr>Definitions</vt:lpstr>
      <vt:lpstr>Why is it necessary?</vt:lpstr>
      <vt:lpstr>The Regulations require that…</vt:lpstr>
      <vt:lpstr>The Regs require that…</vt:lpstr>
      <vt:lpstr>The Regs require that…</vt:lpstr>
      <vt:lpstr>The Regs require that…</vt:lpstr>
      <vt:lpstr>Key steps in the ER process -  #1 Understanding your work load and</vt:lpstr>
      <vt:lpstr>Key steps in the ER process -  #1 Understanding your work load and</vt:lpstr>
      <vt:lpstr>Your baseline  institutional effort distribution</vt:lpstr>
      <vt:lpstr>Key steps in the process -  #2  Introducing sponsored activities</vt:lpstr>
      <vt:lpstr>Considerations</vt:lpstr>
      <vt:lpstr>Why reflect on effort commitments  at proposal development?</vt:lpstr>
      <vt:lpstr>Where &amp; when is effort committed?</vt:lpstr>
      <vt:lpstr>Key steps in the process -  #3  Honoring your commitment</vt:lpstr>
      <vt:lpstr>Key steps in the process -  #3  Honoring your commitment</vt:lpstr>
      <vt:lpstr>What about summer effort?</vt:lpstr>
      <vt:lpstr>What about extra service or overload?</vt:lpstr>
      <vt:lpstr>Certifying effort</vt:lpstr>
      <vt:lpstr>Electronic Effort Reporting – ERS Flow Chart</vt:lpstr>
      <vt:lpstr>Slide 29</vt:lpstr>
      <vt:lpstr>Progress to Date</vt:lpstr>
      <vt:lpstr>Benefits of ERS</vt:lpstr>
      <vt:lpstr>Contact Information</vt:lpstr>
      <vt:lpstr>Syracuse University</vt:lpstr>
    </vt:vector>
  </TitlesOfParts>
  <Company>Syracuse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EFFORT REPORTIG (ERS) IMPLENTATION  SYRCUSE UNIVERSITY </dc:title>
  <dc:creator>BFAS USER</dc:creator>
  <cp:lastModifiedBy>jgholsto</cp:lastModifiedBy>
  <cp:revision>82</cp:revision>
  <dcterms:created xsi:type="dcterms:W3CDTF">2009-09-08T11:52:32Z</dcterms:created>
  <dcterms:modified xsi:type="dcterms:W3CDTF">2011-01-18T21:20:28Z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858977711</vt:i4>
  </property>
  <property fmtid="{D5CDD505-2E9C-101B-9397-08002B2CF9AE}" pid="3" name="_NewReviewCycle">
    <vt:lpwstr/>
  </property>
  <property fmtid="{D5CDD505-2E9C-101B-9397-08002B2CF9AE}" pid="4" name="_EmailSubject">
    <vt:lpwstr>Draft OSP awareness annoucement</vt:lpwstr>
  </property>
  <property fmtid="{D5CDD505-2E9C-101B-9397-08002B2CF9AE}" pid="5" name="_AuthorEmail">
    <vt:lpwstr>jgholsto@syr.edu</vt:lpwstr>
  </property>
  <property fmtid="{D5CDD505-2E9C-101B-9397-08002B2CF9AE}" pid="6" name="_AuthorEmailDisplayName">
    <vt:lpwstr>Jaquion Gholston</vt:lpwstr>
  </property>
</Properties>
</file>