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 id="258" r:id="rId4"/>
    <p:sldId id="259" r:id="rId5"/>
    <p:sldId id="260" r:id="rId6"/>
    <p:sldId id="261" r:id="rId7"/>
    <p:sldId id="262" r:id="rId8"/>
    <p:sldId id="269" r:id="rId9"/>
    <p:sldId id="270" r:id="rId10"/>
    <p:sldId id="263" r:id="rId11"/>
    <p:sldId id="264" r:id="rId12"/>
    <p:sldId id="265" r:id="rId13"/>
    <p:sldId id="266" r:id="rId14"/>
    <p:sldId id="267"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54" autoAdjust="0"/>
    <p:restoredTop sz="94660"/>
  </p:normalViewPr>
  <p:slideViewPr>
    <p:cSldViewPr snapToGrid="0">
      <p:cViewPr varScale="1">
        <p:scale>
          <a:sx n="79" d="100"/>
          <a:sy n="79" d="100"/>
        </p:scale>
        <p:origin x="126" y="6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116158-2112-4509-AF8D-1DED2920FEA1}"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7FEB3-3CC3-4876-A0E0-6A4DF295E837}" type="slidenum">
              <a:rPr lang="en-US" smtClean="0"/>
              <a:t>‹#›</a:t>
            </a:fld>
            <a:endParaRPr 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08460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14116158-2112-4509-AF8D-1DED2920FEA1}" type="datetimeFigureOut">
              <a:rPr lang="en-US" smtClean="0"/>
              <a:t>4/9/2015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B7FEB3-3CC3-4876-A0E0-6A4DF295E837}" type="slidenum">
              <a:rPr lang="en-US" smtClean="0"/>
              <a:t>‹#›</a:t>
            </a:fld>
            <a:endParaRPr lang="en-US"/>
          </a:p>
        </p:txBody>
      </p:sp>
    </p:spTree>
    <p:extLst>
      <p:ext uri="{BB962C8B-B14F-4D97-AF65-F5344CB8AC3E}">
        <p14:creationId xmlns:p14="http://schemas.microsoft.com/office/powerpoint/2010/main" val="527532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116158-2112-4509-AF8D-1DED2920FEA1}"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7FEB3-3CC3-4876-A0E0-6A4DF295E837}" type="slidenum">
              <a:rPr lang="en-US" smtClean="0"/>
              <a:t>‹#›</a:t>
            </a:fld>
            <a:endParaRPr lang="en-US"/>
          </a:p>
        </p:txBody>
      </p:sp>
    </p:spTree>
    <p:extLst>
      <p:ext uri="{BB962C8B-B14F-4D97-AF65-F5344CB8AC3E}">
        <p14:creationId xmlns:p14="http://schemas.microsoft.com/office/powerpoint/2010/main" val="3322477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116158-2112-4509-AF8D-1DED2920FEA1}"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7FEB3-3CC3-4876-A0E0-6A4DF295E837}" type="slidenum">
              <a:rPr lang="en-US" smtClean="0"/>
              <a:t>‹#›</a:t>
            </a:fld>
            <a:endParaRPr 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387229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116158-2112-4509-AF8D-1DED2920FEA1}"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7FEB3-3CC3-4876-A0E0-6A4DF295E837}" type="slidenum">
              <a:rPr lang="en-US" smtClean="0"/>
              <a:t>‹#›</a:t>
            </a:fld>
            <a:endParaRPr lang="en-US"/>
          </a:p>
        </p:txBody>
      </p:sp>
    </p:spTree>
    <p:extLst>
      <p:ext uri="{BB962C8B-B14F-4D97-AF65-F5344CB8AC3E}">
        <p14:creationId xmlns:p14="http://schemas.microsoft.com/office/powerpoint/2010/main" val="1771457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116158-2112-4509-AF8D-1DED2920FEA1}"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7FEB3-3CC3-4876-A0E0-6A4DF295E837}" type="slidenum">
              <a:rPr lang="en-US" smtClean="0"/>
              <a:t>‹#›</a:t>
            </a:fld>
            <a:endParaRPr 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250624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116158-2112-4509-AF8D-1DED2920FEA1}"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7FEB3-3CC3-4876-A0E0-6A4DF295E837}" type="slidenum">
              <a:rPr lang="en-US" smtClean="0"/>
              <a:t>‹#›</a:t>
            </a:fld>
            <a:endParaRPr lang="en-US"/>
          </a:p>
        </p:txBody>
      </p:sp>
    </p:spTree>
    <p:extLst>
      <p:ext uri="{BB962C8B-B14F-4D97-AF65-F5344CB8AC3E}">
        <p14:creationId xmlns:p14="http://schemas.microsoft.com/office/powerpoint/2010/main" val="4122576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116158-2112-4509-AF8D-1DED2920FEA1}"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7FEB3-3CC3-4876-A0E0-6A4DF295E837}" type="slidenum">
              <a:rPr lang="en-US" smtClean="0"/>
              <a:t>‹#›</a:t>
            </a:fld>
            <a:endParaRPr lang="en-US"/>
          </a:p>
        </p:txBody>
      </p:sp>
    </p:spTree>
    <p:extLst>
      <p:ext uri="{BB962C8B-B14F-4D97-AF65-F5344CB8AC3E}">
        <p14:creationId xmlns:p14="http://schemas.microsoft.com/office/powerpoint/2010/main" val="39020697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116158-2112-4509-AF8D-1DED2920FEA1}"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7FEB3-3CC3-4876-A0E0-6A4DF295E837}" type="slidenum">
              <a:rPr lang="en-US" smtClean="0"/>
              <a:t>‹#›</a:t>
            </a:fld>
            <a:endParaRPr lang="en-US"/>
          </a:p>
        </p:txBody>
      </p:sp>
    </p:spTree>
    <p:extLst>
      <p:ext uri="{BB962C8B-B14F-4D97-AF65-F5344CB8AC3E}">
        <p14:creationId xmlns:p14="http://schemas.microsoft.com/office/powerpoint/2010/main" val="2078140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4116158-2112-4509-AF8D-1DED2920FEA1}"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7FEB3-3CC3-4876-A0E0-6A4DF295E837}" type="slidenum">
              <a:rPr lang="en-US" smtClean="0"/>
              <a:t>‹#›</a:t>
            </a:fld>
            <a:endParaRPr lang="en-US"/>
          </a:p>
        </p:txBody>
      </p:sp>
    </p:spTree>
    <p:extLst>
      <p:ext uri="{BB962C8B-B14F-4D97-AF65-F5344CB8AC3E}">
        <p14:creationId xmlns:p14="http://schemas.microsoft.com/office/powerpoint/2010/main" val="352884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116158-2112-4509-AF8D-1DED2920FEA1}" type="datetimeFigureOut">
              <a:rPr lang="en-US" smtClean="0"/>
              <a:t>4/9/2015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B7FEB3-3CC3-4876-A0E0-6A4DF295E837}" type="slidenum">
              <a:rPr lang="en-US" smtClean="0"/>
              <a:t>‹#›</a:t>
            </a:fld>
            <a:endParaRPr lang="en-US"/>
          </a:p>
        </p:txBody>
      </p:sp>
    </p:spTree>
    <p:extLst>
      <p:ext uri="{BB962C8B-B14F-4D97-AF65-F5344CB8AC3E}">
        <p14:creationId xmlns:p14="http://schemas.microsoft.com/office/powerpoint/2010/main" val="2430025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4116158-2112-4509-AF8D-1DED2920FEA1}" type="datetimeFigureOut">
              <a:rPr lang="en-US" smtClean="0"/>
              <a:t>4/9/2015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B7FEB3-3CC3-4876-A0E0-6A4DF295E837}" type="slidenum">
              <a:rPr lang="en-US" smtClean="0"/>
              <a:t>‹#›</a:t>
            </a:fld>
            <a:endParaRPr lang="en-US"/>
          </a:p>
        </p:txBody>
      </p:sp>
    </p:spTree>
    <p:extLst>
      <p:ext uri="{BB962C8B-B14F-4D97-AF65-F5344CB8AC3E}">
        <p14:creationId xmlns:p14="http://schemas.microsoft.com/office/powerpoint/2010/main" val="3921232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116158-2112-4509-AF8D-1DED2920FEA1}" type="datetimeFigureOut">
              <a:rPr lang="en-US" smtClean="0"/>
              <a:t>4/9/2015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B7FEB3-3CC3-4876-A0E0-6A4DF295E837}" type="slidenum">
              <a:rPr lang="en-US" smtClean="0"/>
              <a:t>‹#›</a:t>
            </a:fld>
            <a:endParaRPr lang="en-US"/>
          </a:p>
        </p:txBody>
      </p:sp>
    </p:spTree>
    <p:extLst>
      <p:ext uri="{BB962C8B-B14F-4D97-AF65-F5344CB8AC3E}">
        <p14:creationId xmlns:p14="http://schemas.microsoft.com/office/powerpoint/2010/main" val="2406594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4116158-2112-4509-AF8D-1DED2920FEA1}" type="datetimeFigureOut">
              <a:rPr lang="en-US" smtClean="0"/>
              <a:t>4/9/2015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B7FEB3-3CC3-4876-A0E0-6A4DF295E837}" type="slidenum">
              <a:rPr lang="en-US" smtClean="0"/>
              <a:t>‹#›</a:t>
            </a:fld>
            <a:endParaRPr lang="en-US"/>
          </a:p>
        </p:txBody>
      </p:sp>
    </p:spTree>
    <p:extLst>
      <p:ext uri="{BB962C8B-B14F-4D97-AF65-F5344CB8AC3E}">
        <p14:creationId xmlns:p14="http://schemas.microsoft.com/office/powerpoint/2010/main" val="633023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116158-2112-4509-AF8D-1DED2920FEA1}" type="datetimeFigureOut">
              <a:rPr lang="en-US" smtClean="0"/>
              <a:t>4/9/2015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B7FEB3-3CC3-4876-A0E0-6A4DF295E837}" type="slidenum">
              <a:rPr lang="en-US" smtClean="0"/>
              <a:t>‹#›</a:t>
            </a:fld>
            <a:endParaRPr lang="en-US"/>
          </a:p>
        </p:txBody>
      </p:sp>
    </p:spTree>
    <p:extLst>
      <p:ext uri="{BB962C8B-B14F-4D97-AF65-F5344CB8AC3E}">
        <p14:creationId xmlns:p14="http://schemas.microsoft.com/office/powerpoint/2010/main" val="388240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116158-2112-4509-AF8D-1DED2920FEA1}" type="datetimeFigureOut">
              <a:rPr lang="en-US" smtClean="0"/>
              <a:t>4/9/2015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B7FEB3-3CC3-4876-A0E0-6A4DF295E837}" type="slidenum">
              <a:rPr lang="en-US" smtClean="0"/>
              <a:t>‹#›</a:t>
            </a:fld>
            <a:endParaRPr lang="en-US"/>
          </a:p>
        </p:txBody>
      </p:sp>
    </p:spTree>
    <p:extLst>
      <p:ext uri="{BB962C8B-B14F-4D97-AF65-F5344CB8AC3E}">
        <p14:creationId xmlns:p14="http://schemas.microsoft.com/office/powerpoint/2010/main" val="2732454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116158-2112-4509-AF8D-1DED2920FEA1}" type="datetimeFigureOut">
              <a:rPr lang="en-US" smtClean="0"/>
              <a:t>4/9/2015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B7FEB3-3CC3-4876-A0E0-6A4DF295E837}" type="slidenum">
              <a:rPr lang="en-US" smtClean="0"/>
              <a:t>‹#›</a:t>
            </a:fld>
            <a:endParaRPr lang="en-US"/>
          </a:p>
        </p:txBody>
      </p:sp>
    </p:spTree>
    <p:extLst>
      <p:ext uri="{BB962C8B-B14F-4D97-AF65-F5344CB8AC3E}">
        <p14:creationId xmlns:p14="http://schemas.microsoft.com/office/powerpoint/2010/main" val="1605254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4116158-2112-4509-AF8D-1DED2920FEA1}" type="datetimeFigureOut">
              <a:rPr lang="en-US" smtClean="0"/>
              <a:t>4/9/2015</a:t>
            </a:fld>
            <a:endParaRPr 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C9B7FEB3-3CC3-4876-A0E0-6A4DF295E837}" type="slidenum">
              <a:rPr lang="en-US" smtClean="0"/>
              <a:t>‹#›</a:t>
            </a:fld>
            <a:endParaRPr lang="en-US"/>
          </a:p>
        </p:txBody>
      </p:sp>
    </p:spTree>
    <p:extLst>
      <p:ext uri="{BB962C8B-B14F-4D97-AF65-F5344CB8AC3E}">
        <p14:creationId xmlns:p14="http://schemas.microsoft.com/office/powerpoint/2010/main" val="1212544479"/>
      </p:ext>
    </p:extLst>
  </p:cSld>
  <p:clrMap bg1="dk1" tx1="lt1" bg2="dk2" tx2="lt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 id="2147483900" r:id="rId12"/>
    <p:sldLayoutId id="2147483901" r:id="rId13"/>
    <p:sldLayoutId id="2147483902" r:id="rId14"/>
    <p:sldLayoutId id="2147483903" r:id="rId15"/>
    <p:sldLayoutId id="2147483904" r:id="rId16"/>
    <p:sldLayoutId id="214748390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kmchilso@syr.edu" TargetMode="External"/><Relationship Id="rId2" Type="http://schemas.openxmlformats.org/officeDocument/2006/relationships/hyperlink" Target="mailto:cjhoare@syr.edu" TargetMode="External"/><Relationship Id="rId1" Type="http://schemas.openxmlformats.org/officeDocument/2006/relationships/slideLayout" Target="../slideLayouts/slideLayout7.xml"/><Relationship Id="rId4" Type="http://schemas.openxmlformats.org/officeDocument/2006/relationships/hyperlink" Target="mailto:scwatts@syr.edu"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Grants Reporting Project</a:t>
            </a:r>
            <a:endParaRPr lang="en-US" dirty="0"/>
          </a:p>
        </p:txBody>
      </p:sp>
      <p:sp>
        <p:nvSpPr>
          <p:cNvPr id="3" name="Subtitle 2"/>
          <p:cNvSpPr>
            <a:spLocks noGrp="1"/>
          </p:cNvSpPr>
          <p:nvPr>
            <p:ph type="subTitle" idx="1"/>
          </p:nvPr>
        </p:nvSpPr>
        <p:spPr/>
        <p:txBody>
          <a:bodyPr/>
          <a:lstStyle/>
          <a:p>
            <a:r>
              <a:rPr lang="en-US" b="1" dirty="0" smtClean="0">
                <a:solidFill>
                  <a:schemeClr val="bg1"/>
                </a:solidFill>
              </a:rPr>
              <a:t>OSP Awareness Session</a:t>
            </a:r>
          </a:p>
          <a:p>
            <a:r>
              <a:rPr lang="en-US" b="1" dirty="0" smtClean="0">
                <a:solidFill>
                  <a:schemeClr val="bg1"/>
                </a:solidFill>
              </a:rPr>
              <a:t>April 9, 2015</a:t>
            </a:r>
            <a:endParaRPr lang="en-US" b="1" dirty="0">
              <a:solidFill>
                <a:schemeClr val="bg1"/>
              </a:solidFill>
            </a:endParaRPr>
          </a:p>
        </p:txBody>
      </p:sp>
    </p:spTree>
    <p:extLst>
      <p:ext uri="{BB962C8B-B14F-4D97-AF65-F5344CB8AC3E}">
        <p14:creationId xmlns:p14="http://schemas.microsoft.com/office/powerpoint/2010/main" val="16070985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3300" y="1002091"/>
            <a:ext cx="904094" cy="281231"/>
          </a:xfrm>
          <a:prstGeom prst="rect">
            <a:avLst/>
          </a:prstGeom>
        </p:spPr>
        <p:txBody>
          <a:bodyPr wrap="none">
            <a:spAutoFit/>
          </a:bodyPr>
          <a:lstStyle/>
          <a:p>
            <a:pPr>
              <a:lnSpc>
                <a:spcPct val="107000"/>
              </a:lnSpc>
              <a:spcAft>
                <a:spcPts val="800"/>
              </a:spcAft>
            </a:pPr>
            <a:r>
              <a:rPr lang="en-US" sz="1200" u="sng" dirty="0" smtClean="0">
                <a:effectLst/>
                <a:latin typeface="Calibri" panose="020F0502020204030204" pitchFamily="34" charset="0"/>
                <a:ea typeface="Calibri" panose="020F0502020204030204" pitchFamily="34" charset="0"/>
                <a:cs typeface="Times New Roman" panose="02020603050405020304" pitchFamily="18" charset="0"/>
              </a:rPr>
              <a:t>Details Tab: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p:nvPr/>
        </p:nvPicPr>
        <p:blipFill>
          <a:blip r:embed="rId2"/>
          <a:stretch>
            <a:fillRect/>
          </a:stretch>
        </p:blipFill>
        <p:spPr>
          <a:xfrm>
            <a:off x="393300" y="1387767"/>
            <a:ext cx="9641349" cy="5198745"/>
          </a:xfrm>
          <a:prstGeom prst="rect">
            <a:avLst/>
          </a:prstGeom>
        </p:spPr>
      </p:pic>
      <p:sp>
        <p:nvSpPr>
          <p:cNvPr id="4" name="Rectangle 3"/>
          <p:cNvSpPr/>
          <p:nvPr/>
        </p:nvSpPr>
        <p:spPr>
          <a:xfrm>
            <a:off x="4173509" y="287378"/>
            <a:ext cx="2491195" cy="369332"/>
          </a:xfrm>
          <a:prstGeom prst="rect">
            <a:avLst/>
          </a:prstGeom>
        </p:spPr>
        <p:txBody>
          <a:bodyPr wrap="none">
            <a:spAutoFit/>
          </a:bodyPr>
          <a:lstStyle/>
          <a:p>
            <a:r>
              <a:rPr lang="en-US" dirty="0" smtClean="0"/>
              <a:t>Grants Reporting Project</a:t>
            </a:r>
            <a:endParaRPr lang="en-US" dirty="0"/>
          </a:p>
        </p:txBody>
      </p:sp>
    </p:spTree>
    <p:extLst>
      <p:ext uri="{BB962C8B-B14F-4D97-AF65-F5344CB8AC3E}">
        <p14:creationId xmlns:p14="http://schemas.microsoft.com/office/powerpoint/2010/main" val="3232709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37" y="1241716"/>
            <a:ext cx="11012384" cy="590162"/>
          </a:xfrm>
          <a:prstGeom prst="rect">
            <a:avLst/>
          </a:prstGeom>
        </p:spPr>
        <p:txBody>
          <a:bodyPr wrap="square">
            <a:spAutoFit/>
          </a:bodyPr>
          <a:lstStyle/>
          <a:p>
            <a:pPr>
              <a:lnSpc>
                <a:spcPct val="107000"/>
              </a:lnSpc>
              <a:spcAft>
                <a:spcPts val="800"/>
              </a:spcAft>
            </a:pPr>
            <a:r>
              <a:rPr lang="en-US" sz="1200" u="sng" dirty="0" smtClean="0">
                <a:effectLst/>
                <a:latin typeface="Calibri" panose="020F0502020204030204" pitchFamily="34" charset="0"/>
                <a:ea typeface="Calibri" panose="020F0502020204030204" pitchFamily="34" charset="0"/>
                <a:cs typeface="Times New Roman" panose="02020603050405020304" pitchFamily="18" charset="0"/>
              </a:rPr>
              <a:t>Links to HR Appointment Info:</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Note: This access is only available to those users who currently have payroll detail access to a project/award and HR access to appointment data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p:nvPr/>
        </p:nvPicPr>
        <p:blipFill>
          <a:blip r:embed="rId2"/>
          <a:stretch>
            <a:fillRect/>
          </a:stretch>
        </p:blipFill>
        <p:spPr>
          <a:xfrm>
            <a:off x="415637" y="2161309"/>
            <a:ext cx="9665879" cy="4464866"/>
          </a:xfrm>
          <a:prstGeom prst="rect">
            <a:avLst/>
          </a:prstGeom>
        </p:spPr>
      </p:pic>
      <p:sp>
        <p:nvSpPr>
          <p:cNvPr id="5" name="Rectangle 4"/>
          <p:cNvSpPr/>
          <p:nvPr/>
        </p:nvSpPr>
        <p:spPr>
          <a:xfrm>
            <a:off x="748145" y="239877"/>
            <a:ext cx="10604665" cy="369332"/>
          </a:xfrm>
          <a:prstGeom prst="rect">
            <a:avLst/>
          </a:prstGeom>
        </p:spPr>
        <p:txBody>
          <a:bodyPr wrap="square">
            <a:spAutoFit/>
          </a:bodyPr>
          <a:lstStyle/>
          <a:p>
            <a:pPr algn="ctr"/>
            <a:r>
              <a:rPr lang="en-US" dirty="0" smtClean="0"/>
              <a:t>Grants Reporting Project</a:t>
            </a:r>
            <a:endParaRPr lang="en-US" dirty="0"/>
          </a:p>
        </p:txBody>
      </p:sp>
    </p:spTree>
    <p:extLst>
      <p:ext uri="{BB962C8B-B14F-4D97-AF65-F5344CB8AC3E}">
        <p14:creationId xmlns:p14="http://schemas.microsoft.com/office/powerpoint/2010/main" val="1940282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0840" y="1014890"/>
            <a:ext cx="11356769" cy="779059"/>
          </a:xfrm>
          <a:prstGeom prst="rect">
            <a:avLst/>
          </a:prstGeom>
        </p:spPr>
        <p:txBody>
          <a:bodyPr wrap="square">
            <a:spAutoFit/>
          </a:bodyPr>
          <a:lstStyle/>
          <a:p>
            <a:pPr>
              <a:lnSpc>
                <a:spcPct val="107000"/>
              </a:lnSpc>
              <a:spcAft>
                <a:spcPts val="800"/>
              </a:spcAft>
            </a:pPr>
            <a:r>
              <a:rPr lang="en-US" sz="1200" u="sng" dirty="0" smtClean="0">
                <a:effectLst/>
                <a:latin typeface="Calibri" panose="020F0502020204030204" pitchFamily="34" charset="0"/>
                <a:ea typeface="Calibri" panose="020F0502020204030204" pitchFamily="34" charset="0"/>
                <a:cs typeface="Times New Roman" panose="02020603050405020304" pitchFamily="18" charset="0"/>
              </a:rPr>
              <a:t>Budget Scenarios that can be modified for what-if analysis:</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Note: Adjustments to budgets or encumbered expenses on the scenarios do not affect financials. These will not be fed to financials nor will they be reported except via this report. This is strictly to be used as a forecasting tool.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p:nvPr/>
        </p:nvPicPr>
        <p:blipFill>
          <a:blip r:embed="rId2"/>
          <a:stretch>
            <a:fillRect/>
          </a:stretch>
        </p:blipFill>
        <p:spPr>
          <a:xfrm>
            <a:off x="387928" y="2092752"/>
            <a:ext cx="9824852" cy="4426799"/>
          </a:xfrm>
          <a:prstGeom prst="rect">
            <a:avLst/>
          </a:prstGeom>
        </p:spPr>
      </p:pic>
      <p:sp>
        <p:nvSpPr>
          <p:cNvPr id="4" name="Rectangle 3"/>
          <p:cNvSpPr/>
          <p:nvPr/>
        </p:nvSpPr>
        <p:spPr>
          <a:xfrm>
            <a:off x="4850402" y="3244334"/>
            <a:ext cx="2491195" cy="369332"/>
          </a:xfrm>
          <a:prstGeom prst="rect">
            <a:avLst/>
          </a:prstGeom>
        </p:spPr>
        <p:txBody>
          <a:bodyPr wrap="none">
            <a:spAutoFit/>
          </a:bodyPr>
          <a:lstStyle/>
          <a:p>
            <a:r>
              <a:rPr lang="en-US" dirty="0" smtClean="0"/>
              <a:t>Grants Reporting Project</a:t>
            </a:r>
            <a:endParaRPr lang="en-US" dirty="0"/>
          </a:p>
        </p:txBody>
      </p:sp>
      <p:sp>
        <p:nvSpPr>
          <p:cNvPr id="6" name="Rectangle 5"/>
          <p:cNvSpPr/>
          <p:nvPr/>
        </p:nvSpPr>
        <p:spPr>
          <a:xfrm>
            <a:off x="387927" y="239877"/>
            <a:ext cx="10964883" cy="369332"/>
          </a:xfrm>
          <a:prstGeom prst="rect">
            <a:avLst/>
          </a:prstGeom>
        </p:spPr>
        <p:txBody>
          <a:bodyPr wrap="square">
            <a:spAutoFit/>
          </a:bodyPr>
          <a:lstStyle/>
          <a:p>
            <a:pPr algn="ctr"/>
            <a:r>
              <a:rPr lang="en-US" dirty="0" smtClean="0"/>
              <a:t>Grants Reporting Project</a:t>
            </a:r>
            <a:endParaRPr lang="en-US" dirty="0"/>
          </a:p>
        </p:txBody>
      </p:sp>
    </p:spTree>
    <p:extLst>
      <p:ext uri="{BB962C8B-B14F-4D97-AF65-F5344CB8AC3E}">
        <p14:creationId xmlns:p14="http://schemas.microsoft.com/office/powerpoint/2010/main" val="42200238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9382" y="886039"/>
            <a:ext cx="4726379" cy="590162"/>
          </a:xfrm>
          <a:prstGeom prst="rect">
            <a:avLst/>
          </a:prstGeom>
        </p:spPr>
        <p:txBody>
          <a:bodyPr wrap="square">
            <a:spAutoFit/>
          </a:bodyPr>
          <a:lstStyle/>
          <a:p>
            <a:pPr>
              <a:lnSpc>
                <a:spcPct val="107000"/>
              </a:lnSpc>
              <a:spcAft>
                <a:spcPts val="800"/>
              </a:spcAft>
            </a:pPr>
            <a:r>
              <a:rPr lang="en-US" sz="1200" u="none" strike="noStrike"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Example of budget scenario detail that appears on prior page: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p:nvPr/>
        </p:nvPicPr>
        <p:blipFill>
          <a:blip r:embed="rId2"/>
          <a:stretch>
            <a:fillRect/>
          </a:stretch>
        </p:blipFill>
        <p:spPr>
          <a:xfrm>
            <a:off x="249382" y="1642506"/>
            <a:ext cx="8929659" cy="4333240"/>
          </a:xfrm>
          <a:prstGeom prst="rect">
            <a:avLst/>
          </a:prstGeom>
        </p:spPr>
      </p:pic>
      <p:sp>
        <p:nvSpPr>
          <p:cNvPr id="4" name="Rectangle 3"/>
          <p:cNvSpPr/>
          <p:nvPr/>
        </p:nvSpPr>
        <p:spPr>
          <a:xfrm>
            <a:off x="166254" y="6142051"/>
            <a:ext cx="10141528" cy="461665"/>
          </a:xfrm>
          <a:prstGeom prst="rect">
            <a:avLst/>
          </a:prstGeom>
        </p:spPr>
        <p:txBody>
          <a:bodyPr wrap="square">
            <a:spAutoFit/>
          </a:bodyPr>
          <a:lstStyle/>
          <a:p>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This is viewable by other project team members but they cannot modify. If they wanted to make a change (for instance, in this case move the coffee mug expense to Other Direct costs) they would need to create a different scenario.</a:t>
            </a:r>
            <a:endParaRPr lang="en-US" sz="1200" dirty="0"/>
          </a:p>
        </p:txBody>
      </p:sp>
      <p:sp>
        <p:nvSpPr>
          <p:cNvPr id="6" name="Rectangle 5"/>
          <p:cNvSpPr/>
          <p:nvPr/>
        </p:nvSpPr>
        <p:spPr>
          <a:xfrm>
            <a:off x="344385" y="239877"/>
            <a:ext cx="11008426" cy="369332"/>
          </a:xfrm>
          <a:prstGeom prst="rect">
            <a:avLst/>
          </a:prstGeom>
        </p:spPr>
        <p:txBody>
          <a:bodyPr wrap="square">
            <a:spAutoFit/>
          </a:bodyPr>
          <a:lstStyle/>
          <a:p>
            <a:pPr algn="ctr"/>
            <a:r>
              <a:rPr lang="en-US" dirty="0" smtClean="0"/>
              <a:t>Grants Reporting Project</a:t>
            </a:r>
            <a:endParaRPr lang="en-US" dirty="0"/>
          </a:p>
        </p:txBody>
      </p:sp>
    </p:spTree>
    <p:extLst>
      <p:ext uri="{BB962C8B-B14F-4D97-AF65-F5344CB8AC3E}">
        <p14:creationId xmlns:p14="http://schemas.microsoft.com/office/powerpoint/2010/main" val="36439171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6262" y="1119952"/>
            <a:ext cx="2734018" cy="281231"/>
          </a:xfrm>
          <a:prstGeom prst="rect">
            <a:avLst/>
          </a:prstGeom>
        </p:spPr>
        <p:txBody>
          <a:bodyPr wrap="none">
            <a:spAutoFit/>
          </a:bodyPr>
          <a:lstStyle/>
          <a:p>
            <a:pPr>
              <a:lnSpc>
                <a:spcPct val="107000"/>
              </a:lnSpc>
              <a:spcAft>
                <a:spcPts val="800"/>
              </a:spcAft>
            </a:pPr>
            <a:r>
              <a:rPr lang="en-US" sz="1200" u="sng" dirty="0" smtClean="0">
                <a:effectLst/>
                <a:latin typeface="Calibri" panose="020F0502020204030204" pitchFamily="34" charset="0"/>
                <a:ea typeface="Calibri" panose="020F0502020204030204" pitchFamily="34" charset="0"/>
                <a:cs typeface="Times New Roman" panose="02020603050405020304" pitchFamily="18" charset="0"/>
              </a:rPr>
              <a:t>PO inquiry link and Equipment tag detail: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p:nvPr/>
        </p:nvPicPr>
        <p:blipFill>
          <a:blip r:embed="rId2"/>
          <a:stretch>
            <a:fillRect/>
          </a:stretch>
        </p:blipFill>
        <p:spPr>
          <a:xfrm>
            <a:off x="356263" y="1745672"/>
            <a:ext cx="10307780" cy="4583875"/>
          </a:xfrm>
          <a:prstGeom prst="rect">
            <a:avLst/>
          </a:prstGeom>
        </p:spPr>
      </p:pic>
      <p:sp>
        <p:nvSpPr>
          <p:cNvPr id="5" name="Rectangle 4"/>
          <p:cNvSpPr/>
          <p:nvPr/>
        </p:nvSpPr>
        <p:spPr>
          <a:xfrm>
            <a:off x="391887" y="239877"/>
            <a:ext cx="10960924" cy="369332"/>
          </a:xfrm>
          <a:prstGeom prst="rect">
            <a:avLst/>
          </a:prstGeom>
        </p:spPr>
        <p:txBody>
          <a:bodyPr wrap="square">
            <a:spAutoFit/>
          </a:bodyPr>
          <a:lstStyle/>
          <a:p>
            <a:pPr algn="ctr"/>
            <a:r>
              <a:rPr lang="en-US" dirty="0" smtClean="0"/>
              <a:t>Grants Reporting Project</a:t>
            </a:r>
            <a:endParaRPr lang="en-US" dirty="0"/>
          </a:p>
        </p:txBody>
      </p:sp>
    </p:spTree>
    <p:extLst>
      <p:ext uri="{BB962C8B-B14F-4D97-AF65-F5344CB8AC3E}">
        <p14:creationId xmlns:p14="http://schemas.microsoft.com/office/powerpoint/2010/main" val="27774726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8764" y="982823"/>
            <a:ext cx="10462162" cy="4514056"/>
          </a:xfrm>
          <a:prstGeom prst="rect">
            <a:avLst/>
          </a:prstGeom>
        </p:spPr>
        <p:txBody>
          <a:bodyPr wrap="square">
            <a:spAutoFit/>
          </a:bodyPr>
          <a:lstStyle/>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The Grants Reporting tool will allow you to slice and dice the data in a number of ways. From viewing your awards at a highly summarized level down to looking at row-level transactions, there will be ways to analyze your project data.</a:t>
            </a:r>
          </a:p>
          <a:p>
            <a:pPr>
              <a:lnSpc>
                <a:spcPct val="107000"/>
              </a:lnSpc>
              <a:spcAft>
                <a:spcPts val="800"/>
              </a:spcAft>
            </a:pP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If you would be interested in participating in the next round of reviews please send an email to Carolyn Hoare (</a:t>
            </a:r>
            <a:r>
              <a:rPr lang="en-US" sz="1400" u="sng"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hlinkClick r:id="rId2"/>
              </a:rPr>
              <a:t>cjhoare@syr.edu</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 Karen Chilson (</a:t>
            </a:r>
            <a:r>
              <a:rPr lang="en-US" sz="1400" u="sng" dirty="0" smtClean="0">
                <a:solidFill>
                  <a:srgbClr val="56C7AA"/>
                </a:solidFill>
                <a:effectLst/>
                <a:latin typeface="Calibri" panose="020F0502020204030204" pitchFamily="34" charset="0"/>
                <a:ea typeface="Calibri" panose="020F0502020204030204" pitchFamily="34" charset="0"/>
                <a:cs typeface="Times New Roman" panose="02020603050405020304" pitchFamily="18" charset="0"/>
                <a:hlinkClick r:id="rId3"/>
              </a:rPr>
              <a:t>kmchilso@syr.edu</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 and Susan Watts (</a:t>
            </a:r>
            <a:r>
              <a:rPr lang="en-US" sz="1400" u="sng" dirty="0" smtClean="0">
                <a:solidFill>
                  <a:srgbClr val="56C7AA"/>
                </a:solidFill>
                <a:effectLst/>
                <a:latin typeface="Calibri" panose="020F0502020204030204" pitchFamily="34" charset="0"/>
                <a:ea typeface="Calibri" panose="020F0502020204030204" pitchFamily="34" charset="0"/>
                <a:cs typeface="Times New Roman" panose="02020603050405020304" pitchFamily="18" charset="0"/>
                <a:hlinkClick r:id="rId4"/>
              </a:rPr>
              <a:t>scwatts@syr.edu</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 stating that you would like to join in the Grants Reporting project regression testing. This is scheduled to take place in June and July</a:t>
            </a:r>
            <a:r>
              <a:rPr lang="en-US" sz="1400" dirty="0" smtClean="0">
                <a:effectLst/>
                <a:latin typeface="Calibri" panose="020F0502020204030204" pitchFamily="34" charset="0"/>
                <a:ea typeface="Calibri" panose="020F0502020204030204" pitchFamily="34" charset="0"/>
                <a:cs typeface="Times New Roman" panose="02020603050405020304" pitchFamily="18" charset="0"/>
              </a:rPr>
              <a:t>.</a:t>
            </a:r>
          </a:p>
          <a:p>
            <a:pPr algn="ctr">
              <a:lnSpc>
                <a:spcPct val="107000"/>
              </a:lnSpc>
              <a:spcAft>
                <a:spcPts val="800"/>
              </a:spcAft>
            </a:pPr>
            <a:r>
              <a:rPr lang="en-US" sz="1400" dirty="0" smtClean="0">
                <a:latin typeface="Calibri" panose="020F0502020204030204" pitchFamily="34" charset="0"/>
                <a:ea typeface="Calibri" panose="020F0502020204030204" pitchFamily="34" charset="0"/>
                <a:cs typeface="Times New Roman" panose="02020603050405020304" pitchFamily="18" charset="0"/>
              </a:rPr>
              <a:t>Thank you for joining us today!</a:t>
            </a:r>
          </a:p>
          <a:p>
            <a:pPr algn="ctr">
              <a:lnSpc>
                <a:spcPct val="107000"/>
              </a:lnSpc>
              <a:spcAft>
                <a:spcPts val="800"/>
              </a:spcAft>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US" sz="1400" dirty="0" smtClean="0">
                <a:latin typeface="Calibri" panose="020F0502020204030204" pitchFamily="34" charset="0"/>
                <a:ea typeface="Calibri" panose="020F0502020204030204" pitchFamily="34" charset="0"/>
                <a:cs typeface="Times New Roman" panose="02020603050405020304" pitchFamily="18" charset="0"/>
              </a:rPr>
              <a:t>Your presenters,</a:t>
            </a:r>
          </a:p>
          <a:p>
            <a:pPr algn="ctr">
              <a:lnSpc>
                <a:spcPct val="107000"/>
              </a:lnSpc>
              <a:spcAft>
                <a:spcPts val="800"/>
              </a:spcAft>
            </a:pPr>
            <a:r>
              <a:rPr lang="en-US" sz="1400" dirty="0" smtClean="0">
                <a:latin typeface="Calibri" panose="020F0502020204030204" pitchFamily="34" charset="0"/>
                <a:ea typeface="Calibri" panose="020F0502020204030204" pitchFamily="34" charset="0"/>
                <a:cs typeface="Times New Roman" panose="02020603050405020304" pitchFamily="18" charset="0"/>
              </a:rPr>
              <a:t>Karen Chilson</a:t>
            </a:r>
          </a:p>
          <a:p>
            <a:pPr algn="ctr">
              <a:lnSpc>
                <a:spcPct val="107000"/>
              </a:lnSpc>
              <a:spcAft>
                <a:spcPts val="800"/>
              </a:spcAft>
            </a:pPr>
            <a:r>
              <a:rPr lang="en-US" sz="1400" dirty="0" smtClean="0">
                <a:latin typeface="Calibri" panose="020F0502020204030204" pitchFamily="34" charset="0"/>
                <a:ea typeface="Calibri" panose="020F0502020204030204" pitchFamily="34" charset="0"/>
                <a:cs typeface="Times New Roman" panose="02020603050405020304" pitchFamily="18" charset="0"/>
              </a:rPr>
              <a:t>Carolyn Hoare</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748145" y="239877"/>
            <a:ext cx="10604665" cy="369332"/>
          </a:xfrm>
          <a:prstGeom prst="rect">
            <a:avLst/>
          </a:prstGeom>
        </p:spPr>
        <p:txBody>
          <a:bodyPr wrap="square">
            <a:spAutoFit/>
          </a:bodyPr>
          <a:lstStyle/>
          <a:p>
            <a:pPr algn="ctr"/>
            <a:r>
              <a:rPr lang="en-US" dirty="0" smtClean="0"/>
              <a:t>Grants Reporting Project</a:t>
            </a:r>
            <a:endParaRPr lang="en-US" dirty="0"/>
          </a:p>
        </p:txBody>
      </p:sp>
    </p:spTree>
    <p:extLst>
      <p:ext uri="{BB962C8B-B14F-4D97-AF65-F5344CB8AC3E}">
        <p14:creationId xmlns:p14="http://schemas.microsoft.com/office/powerpoint/2010/main" val="3065857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5637" y="727354"/>
            <a:ext cx="9892146" cy="5124608"/>
          </a:xfrm>
          <a:prstGeom prst="rect">
            <a:avLst/>
          </a:prstGeom>
        </p:spPr>
        <p:txBody>
          <a:bodyPr wrap="square">
            <a:spAutoFit/>
          </a:bodyPr>
          <a:lstStyle/>
          <a:p>
            <a:pPr>
              <a:lnSpc>
                <a:spcPct val="107000"/>
              </a:lnSpc>
              <a:spcAft>
                <a:spcPts val="8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The Grants Reporting Project Tool has been developed by a cross-functional team of Principal Investigators (PIs), Departmental Administrators, ITS Developers, ITS Project Manager, Financial Systems Management Business Analysts, and members of the Offices of Research, Sponsored Accounting, and Sponsored Programs.  Some of the key goals of this project include: 1) provide accurate award summary information at a glance, 2) provide the ability to drill down into further detailed views, 3) reduce administrative time needed, as compared to the current manual process of pulling reports from multiple sources, and 4) eliminate or greatly reduce the need for shadow systems, by pulling multiple data sources into a single reporting tool.</a:t>
            </a:r>
          </a:p>
          <a:p>
            <a:pPr>
              <a:lnSpc>
                <a:spcPct val="107000"/>
              </a:lnSpc>
              <a:spcAft>
                <a:spcPts val="8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Some features of the new report are:</a:t>
            </a:r>
          </a:p>
          <a:p>
            <a:pPr marL="342900" marR="0" lvl="0" indent="-342900">
              <a:lnSpc>
                <a:spcPct val="107000"/>
              </a:lnSpc>
              <a:spcBef>
                <a:spcPts val="0"/>
              </a:spcBef>
              <a:spcAft>
                <a:spcPts val="0"/>
              </a:spcAft>
              <a:buFont typeface="Symbol" panose="05050102010706020507" pitchFamily="18" charset="2"/>
              <a:buChar char=""/>
            </a:pPr>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Award and Project Summaries based on your access and categorized by the OSP Budget template category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Forward Funded Details and links to the Award Notes and Award Brief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Drillable links from the Award/project to the transaction level data</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Burn Rate Indicator, burn rates with/without commitments, allowable remainder</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Links to HR Appointment Data and PO Inquiry</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Budget Scenarios that can be modified for “what-if” analysis</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Salary Summary by employee</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Participant Costs can be limited by name</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Equipment tag numbers will be available on transaction detail level</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Filters and Sorts for efficient data retrieval</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Data is exportable to pdf and Excel</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07000"/>
              </a:lnSpc>
              <a:spcBef>
                <a:spcPts val="0"/>
              </a:spcBef>
              <a:spcAft>
                <a:spcPts val="800"/>
              </a:spcAft>
            </a:pPr>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i="1"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The tool is currently under construction and has been preliminarily tested and approved by the cross-functional team for concept and content in its first iteration of project development. </a:t>
            </a:r>
          </a:p>
          <a:p>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a:r>
            <a:br>
              <a:rPr lang="en-US" sz="1200" dirty="0" smtClean="0">
                <a:effectLst/>
                <a:latin typeface="Calibri" panose="020F0502020204030204" pitchFamily="34" charset="0"/>
                <a:ea typeface="Calibri" panose="020F0502020204030204" pitchFamily="34" charset="0"/>
                <a:cs typeface="Times New Roman" panose="02020603050405020304" pitchFamily="18" charset="0"/>
              </a:rPr>
            </a:br>
            <a:endParaRPr lang="en-US" sz="1200" dirty="0"/>
          </a:p>
        </p:txBody>
      </p:sp>
      <p:sp>
        <p:nvSpPr>
          <p:cNvPr id="3" name="Rectangle 2"/>
          <p:cNvSpPr/>
          <p:nvPr/>
        </p:nvSpPr>
        <p:spPr>
          <a:xfrm>
            <a:off x="748145" y="239877"/>
            <a:ext cx="10604665" cy="369332"/>
          </a:xfrm>
          <a:prstGeom prst="rect">
            <a:avLst/>
          </a:prstGeom>
        </p:spPr>
        <p:txBody>
          <a:bodyPr wrap="square">
            <a:spAutoFit/>
          </a:bodyPr>
          <a:lstStyle/>
          <a:p>
            <a:pPr algn="ctr"/>
            <a:r>
              <a:rPr lang="en-US" dirty="0" smtClean="0"/>
              <a:t>Grants Reporting Project</a:t>
            </a:r>
            <a:endParaRPr lang="en-US" dirty="0"/>
          </a:p>
        </p:txBody>
      </p:sp>
    </p:spTree>
    <p:extLst>
      <p:ext uri="{BB962C8B-B14F-4D97-AF65-F5344CB8AC3E}">
        <p14:creationId xmlns:p14="http://schemas.microsoft.com/office/powerpoint/2010/main" val="3173638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48145" y="718219"/>
            <a:ext cx="11139055" cy="1744580"/>
          </a:xfrm>
          <a:prstGeom prst="rect">
            <a:avLst/>
          </a:prstGeom>
        </p:spPr>
        <p:txBody>
          <a:bodyPr wrap="square">
            <a:spAutoFit/>
          </a:bodyPr>
          <a:lstStyle/>
          <a:p>
            <a:pPr marR="0" lvl="0">
              <a:lnSpc>
                <a:spcPct val="107000"/>
              </a:lnSpc>
              <a:spcBef>
                <a:spcPts val="0"/>
              </a:spcBef>
              <a:spcAft>
                <a:spcPts val="800"/>
              </a:spcAft>
            </a:pPr>
            <a:r>
              <a:rPr lang="en-US" sz="1200" u="sng" dirty="0" smtClean="0">
                <a:effectLst/>
                <a:latin typeface="Calibri" panose="020F0502020204030204" pitchFamily="34" charset="0"/>
                <a:ea typeface="Calibri" panose="020F0502020204030204" pitchFamily="34" charset="0"/>
                <a:cs typeface="Times New Roman" panose="02020603050405020304" pitchFamily="18" charset="0"/>
              </a:rPr>
              <a:t>Accessing the Grants Reporting Project Tool:</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The links to the reports will be found on your Myslice Page within the Financial Services </a:t>
            </a:r>
            <a:r>
              <a:rPr lang="en-US" sz="1200" dirty="0" err="1" smtClean="0">
                <a:effectLst/>
                <a:latin typeface="Calibri" panose="020F0502020204030204" pitchFamily="34" charset="0"/>
                <a:ea typeface="Calibri" panose="020F0502020204030204" pitchFamily="34" charset="0"/>
                <a:cs typeface="Times New Roman" panose="02020603050405020304" pitchFamily="18" charset="0"/>
              </a:rPr>
              <a:t>Pagelet</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Access to the tool is dependent upon your current security level for Grants.</a:t>
            </a:r>
          </a:p>
          <a:p>
            <a:pPr>
              <a:lnSpc>
                <a:spcPct val="107000"/>
              </a:lnSpc>
              <a:spcAft>
                <a:spcPts val="800"/>
              </a:spcAft>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Award and Project Summary Reports will be available to the following users:</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Departmental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Administrators who currently have award level access  in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FAST</a:t>
            </a:r>
          </a:p>
          <a:p>
            <a:pPr marL="342900" indent="-342900">
              <a:buFont typeface="Symbol" panose="05050102010706020507" pitchFamily="18" charset="2"/>
              <a:buChar char=""/>
            </a:pPr>
            <a:r>
              <a:rPr lang="en-US" sz="1200" dirty="0">
                <a:latin typeface="Calibri" panose="020F0502020204030204" pitchFamily="34" charset="0"/>
                <a:ea typeface="Calibri" panose="020F0502020204030204" pitchFamily="34" charset="0"/>
                <a:cs typeface="Times New Roman" panose="02020603050405020304" pitchFamily="18" charset="0"/>
              </a:rPr>
              <a:t>Award PI</a:t>
            </a:r>
          </a:p>
          <a:p>
            <a:pPr marR="0" lvl="0">
              <a:spcBef>
                <a:spcPts val="0"/>
              </a:spcBef>
              <a:spcAft>
                <a:spcPts val="0"/>
              </a:spcAft>
            </a:pP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The links on Myslice will appear as follows</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p:cNvPicPr/>
          <p:nvPr/>
        </p:nvPicPr>
        <p:blipFill>
          <a:blip r:embed="rId2"/>
          <a:stretch>
            <a:fillRect/>
          </a:stretch>
        </p:blipFill>
        <p:spPr>
          <a:xfrm>
            <a:off x="902525" y="2478852"/>
            <a:ext cx="3354461" cy="951865"/>
          </a:xfrm>
          <a:prstGeom prst="rect">
            <a:avLst/>
          </a:prstGeom>
        </p:spPr>
      </p:pic>
      <p:sp>
        <p:nvSpPr>
          <p:cNvPr id="7" name="Rectangle 6"/>
          <p:cNvSpPr/>
          <p:nvPr/>
        </p:nvSpPr>
        <p:spPr>
          <a:xfrm>
            <a:off x="748145" y="3430717"/>
            <a:ext cx="10972800" cy="1435649"/>
          </a:xfrm>
          <a:prstGeom prst="rect">
            <a:avLst/>
          </a:prstGeom>
        </p:spPr>
        <p:txBody>
          <a:bodyPr wrap="square">
            <a:spAutoFit/>
          </a:bodyPr>
          <a:lstStyle/>
          <a:p>
            <a:pPr>
              <a:lnSpc>
                <a:spcPct val="107000"/>
              </a:lnSpc>
              <a:spcAft>
                <a:spcPts val="800"/>
              </a:spcAft>
            </a:pP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Project Summary Reports will be available to the following users:</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Project PIs</a:t>
            </a:r>
          </a:p>
          <a:p>
            <a:pPr marL="342900" marR="0" lvl="0" indent="-342900">
              <a:spcBef>
                <a:spcPts val="0"/>
              </a:spcBef>
              <a:spcAft>
                <a:spcPts val="0"/>
              </a:spcAft>
              <a:buFont typeface="Symbol" panose="05050102010706020507" pitchFamily="18" charset="2"/>
              <a:buChar char=""/>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Project Managers</a:t>
            </a:r>
          </a:p>
          <a:p>
            <a:pPr marL="342900" marR="0" lvl="0" indent="-342900">
              <a:spcBef>
                <a:spcPts val="0"/>
              </a:spcBef>
              <a:spcAft>
                <a:spcPts val="0"/>
              </a:spcAft>
              <a:buFont typeface="Symbol" panose="05050102010706020507" pitchFamily="18" charset="2"/>
              <a:buChar char=""/>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Departmental Administrators who currently have project level access in FAST</a:t>
            </a:r>
          </a:p>
          <a:p>
            <a:pPr>
              <a:lnSpc>
                <a:spcPct val="107000"/>
              </a:lnSpc>
              <a:spcAft>
                <a:spcPts val="8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The link on Myslice will appear as follows: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p:cNvPicPr/>
          <p:nvPr/>
        </p:nvPicPr>
        <p:blipFill>
          <a:blip r:embed="rId3"/>
          <a:stretch>
            <a:fillRect/>
          </a:stretch>
        </p:blipFill>
        <p:spPr>
          <a:xfrm>
            <a:off x="902525" y="5144024"/>
            <a:ext cx="3352165" cy="951865"/>
          </a:xfrm>
          <a:prstGeom prst="rect">
            <a:avLst/>
          </a:prstGeom>
        </p:spPr>
      </p:pic>
      <p:sp>
        <p:nvSpPr>
          <p:cNvPr id="10" name="Rectangle 9"/>
          <p:cNvSpPr/>
          <p:nvPr/>
        </p:nvSpPr>
        <p:spPr>
          <a:xfrm>
            <a:off x="748145" y="239877"/>
            <a:ext cx="10604665" cy="369332"/>
          </a:xfrm>
          <a:prstGeom prst="rect">
            <a:avLst/>
          </a:prstGeom>
        </p:spPr>
        <p:txBody>
          <a:bodyPr wrap="square">
            <a:spAutoFit/>
          </a:bodyPr>
          <a:lstStyle/>
          <a:p>
            <a:pPr algn="ctr"/>
            <a:r>
              <a:rPr lang="en-US" dirty="0" smtClean="0"/>
              <a:t>Grants Reporting Project</a:t>
            </a:r>
            <a:endParaRPr lang="en-US" dirty="0"/>
          </a:p>
        </p:txBody>
      </p:sp>
    </p:spTree>
    <p:extLst>
      <p:ext uri="{BB962C8B-B14F-4D97-AF65-F5344CB8AC3E}">
        <p14:creationId xmlns:p14="http://schemas.microsoft.com/office/powerpoint/2010/main" val="21006494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0643" y="1103107"/>
            <a:ext cx="11127179" cy="2272545"/>
          </a:xfrm>
          <a:prstGeom prst="rect">
            <a:avLst/>
          </a:prstGeom>
        </p:spPr>
        <p:txBody>
          <a:bodyPr wrap="square">
            <a:spAutoFit/>
          </a:bodyPr>
          <a:lstStyle/>
          <a:p>
            <a:pPr>
              <a:lnSpc>
                <a:spcPct val="107000"/>
              </a:lnSpc>
              <a:spcAft>
                <a:spcPts val="8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Additional Notes on Payroll </a:t>
            </a:r>
            <a:r>
              <a:rPr lang="en-US" sz="1200" b="1" i="1" dirty="0" smtClean="0">
                <a:effectLst/>
                <a:latin typeface="Calibri" panose="020F0502020204030204" pitchFamily="34" charset="0"/>
                <a:ea typeface="Calibri" panose="020F0502020204030204" pitchFamily="34" charset="0"/>
                <a:cs typeface="Times New Roman" panose="02020603050405020304" pitchFamily="18" charset="0"/>
              </a:rPr>
              <a:t>Summary</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Access:</a:t>
            </a:r>
          </a:p>
          <a:p>
            <a:pPr>
              <a:lnSpc>
                <a:spcPct val="107000"/>
              </a:lnSpc>
              <a:spcAft>
                <a:spcPts val="8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The link for Budget Category by Employee Summary will not be available.</a:t>
            </a:r>
          </a:p>
          <a:p>
            <a:pPr marL="457200" marR="0">
              <a:lnSpc>
                <a:spcPct val="107000"/>
              </a:lnSpc>
              <a:spcBef>
                <a:spcPts val="0"/>
              </a:spcBef>
              <a:spcAft>
                <a:spcPts val="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a:t>
            </a:r>
          </a:p>
          <a:p>
            <a:pPr marL="342900" marR="0" lvl="0" indent="-342900">
              <a:lnSpc>
                <a:spcPct val="107000"/>
              </a:lnSpc>
              <a:spcBef>
                <a:spcPts val="0"/>
              </a:spcBef>
              <a:spcAft>
                <a:spcPts val="0"/>
              </a:spcAft>
              <a:buFont typeface="Symbol" panose="05050102010706020507" pitchFamily="18" charset="2"/>
              <a:buChar char=""/>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When clicking on expended account code links (column highlighted), user will receive the message: “You are currently not authorized to access payroll detail information for this project.”</a:t>
            </a:r>
          </a:p>
          <a:p>
            <a:pPr marL="228600" marR="0">
              <a:lnSpc>
                <a:spcPct val="107000"/>
              </a:lnSpc>
              <a:spcBef>
                <a:spcPts val="0"/>
              </a:spcBef>
              <a:spcAft>
                <a:spcPts val="8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This is different than the current </a:t>
            </a: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S</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ponsored </a:t>
            </a: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P</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roject </a:t>
            </a: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E</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xpenditure </a:t>
            </a:r>
            <a:r>
              <a:rPr lang="en-US" sz="1200" b="1" dirty="0" smtClean="0">
                <a:effectLst/>
                <a:latin typeface="Calibri" panose="020F0502020204030204" pitchFamily="34" charset="0"/>
                <a:ea typeface="Calibri" panose="020F0502020204030204" pitchFamily="34" charset="0"/>
                <a:cs typeface="Times New Roman" panose="02020603050405020304" pitchFamily="18" charset="0"/>
              </a:rPr>
              <a:t>R</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eport (SPER), which only allows access to those users that have payroll </a:t>
            </a:r>
            <a:r>
              <a:rPr lang="en-US" sz="1200" b="1" i="1" dirty="0" smtClean="0">
                <a:effectLst/>
                <a:latin typeface="Calibri" panose="020F0502020204030204" pitchFamily="34" charset="0"/>
                <a:ea typeface="Calibri" panose="020F0502020204030204" pitchFamily="34" charset="0"/>
                <a:cs typeface="Times New Roman" panose="02020603050405020304" pitchFamily="18" charset="0"/>
              </a:rPr>
              <a:t>detail </a:t>
            </a:r>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security.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p:cNvSpPr/>
          <p:nvPr/>
        </p:nvSpPr>
        <p:spPr>
          <a:xfrm>
            <a:off x="748145" y="239877"/>
            <a:ext cx="10604665" cy="369332"/>
          </a:xfrm>
          <a:prstGeom prst="rect">
            <a:avLst/>
          </a:prstGeom>
        </p:spPr>
        <p:txBody>
          <a:bodyPr wrap="square">
            <a:spAutoFit/>
          </a:bodyPr>
          <a:lstStyle/>
          <a:p>
            <a:pPr algn="ctr"/>
            <a:r>
              <a:rPr lang="en-US" dirty="0" smtClean="0"/>
              <a:t>Grants Reporting Project</a:t>
            </a:r>
            <a:endParaRPr lang="en-US" dirty="0"/>
          </a:p>
        </p:txBody>
      </p:sp>
    </p:spTree>
    <p:extLst>
      <p:ext uri="{BB962C8B-B14F-4D97-AF65-F5344CB8AC3E}">
        <p14:creationId xmlns:p14="http://schemas.microsoft.com/office/powerpoint/2010/main" val="22528437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8556" y="671984"/>
            <a:ext cx="6096000" cy="581441"/>
          </a:xfrm>
          <a:prstGeom prst="rect">
            <a:avLst/>
          </a:prstGeom>
        </p:spPr>
        <p:txBody>
          <a:bodyPr>
            <a:spAutoFit/>
          </a:bodyPr>
          <a:lstStyle/>
          <a:p>
            <a:pPr>
              <a:lnSpc>
                <a:spcPct val="107000"/>
              </a:lnSpc>
              <a:spcAft>
                <a:spcPts val="800"/>
              </a:spcAft>
            </a:pPr>
            <a:r>
              <a:rPr lang="en-US" sz="1200" b="1" u="sng" dirty="0" smtClean="0">
                <a:effectLst/>
                <a:latin typeface="Calibri" panose="020F0502020204030204" pitchFamily="34" charset="0"/>
                <a:ea typeface="Calibri" panose="020F0502020204030204" pitchFamily="34" charset="0"/>
                <a:cs typeface="Times New Roman" panose="02020603050405020304" pitchFamily="18" charset="0"/>
              </a:rPr>
              <a:t>Award Summary</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US" sz="1200" u="sng" dirty="0" smtClean="0">
                <a:effectLst/>
                <a:latin typeface="Calibri" panose="020F0502020204030204" pitchFamily="34" charset="0"/>
                <a:ea typeface="Calibri" panose="020F0502020204030204" pitchFamily="34" charset="0"/>
                <a:cs typeface="Times New Roman" panose="02020603050405020304" pitchFamily="18" charset="0"/>
              </a:rPr>
              <a:t>Financial Tab: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p:nvPr/>
        </p:nvPicPr>
        <p:blipFill>
          <a:blip r:embed="rId2"/>
          <a:stretch>
            <a:fillRect/>
          </a:stretch>
        </p:blipFill>
        <p:spPr>
          <a:xfrm>
            <a:off x="518556" y="1409728"/>
            <a:ext cx="8229600" cy="4869815"/>
          </a:xfrm>
          <a:prstGeom prst="rect">
            <a:avLst/>
          </a:prstGeom>
        </p:spPr>
      </p:pic>
      <p:sp>
        <p:nvSpPr>
          <p:cNvPr id="5" name="Rectangle 4"/>
          <p:cNvSpPr/>
          <p:nvPr/>
        </p:nvSpPr>
        <p:spPr>
          <a:xfrm>
            <a:off x="748145" y="239877"/>
            <a:ext cx="10604665" cy="369332"/>
          </a:xfrm>
          <a:prstGeom prst="rect">
            <a:avLst/>
          </a:prstGeom>
        </p:spPr>
        <p:txBody>
          <a:bodyPr wrap="square">
            <a:spAutoFit/>
          </a:bodyPr>
          <a:lstStyle/>
          <a:p>
            <a:pPr algn="ctr"/>
            <a:r>
              <a:rPr lang="en-US" dirty="0" smtClean="0"/>
              <a:t>Grants Reporting Project</a:t>
            </a:r>
            <a:endParaRPr lang="en-US" dirty="0"/>
          </a:p>
        </p:txBody>
      </p:sp>
    </p:spTree>
    <p:extLst>
      <p:ext uri="{BB962C8B-B14F-4D97-AF65-F5344CB8AC3E}">
        <p14:creationId xmlns:p14="http://schemas.microsoft.com/office/powerpoint/2010/main" val="565697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6432" y="788335"/>
            <a:ext cx="904094" cy="281231"/>
          </a:xfrm>
          <a:prstGeom prst="rect">
            <a:avLst/>
          </a:prstGeom>
        </p:spPr>
        <p:txBody>
          <a:bodyPr wrap="none">
            <a:spAutoFit/>
          </a:bodyPr>
          <a:lstStyle/>
          <a:p>
            <a:pPr>
              <a:lnSpc>
                <a:spcPct val="107000"/>
              </a:lnSpc>
              <a:spcAft>
                <a:spcPts val="800"/>
              </a:spcAft>
            </a:pPr>
            <a:r>
              <a:rPr lang="en-US" sz="1200" u="sng" dirty="0" smtClean="0">
                <a:effectLst/>
                <a:latin typeface="Calibri" panose="020F0502020204030204" pitchFamily="34" charset="0"/>
                <a:ea typeface="Calibri" panose="020F0502020204030204" pitchFamily="34" charset="0"/>
                <a:cs typeface="Times New Roman" panose="02020603050405020304" pitchFamily="18" charset="0"/>
              </a:rPr>
              <a:t>Details Tab:</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p:cNvPicPr/>
          <p:nvPr/>
        </p:nvPicPr>
        <p:blipFill>
          <a:blip r:embed="rId2"/>
          <a:stretch>
            <a:fillRect/>
          </a:stretch>
        </p:blipFill>
        <p:spPr>
          <a:xfrm>
            <a:off x="735602" y="1244628"/>
            <a:ext cx="8229600" cy="5200015"/>
          </a:xfrm>
          <a:prstGeom prst="rect">
            <a:avLst/>
          </a:prstGeom>
        </p:spPr>
      </p:pic>
      <p:sp>
        <p:nvSpPr>
          <p:cNvPr id="5" name="Rectangle 4"/>
          <p:cNvSpPr/>
          <p:nvPr/>
        </p:nvSpPr>
        <p:spPr>
          <a:xfrm>
            <a:off x="748145" y="239877"/>
            <a:ext cx="10604665" cy="369332"/>
          </a:xfrm>
          <a:prstGeom prst="rect">
            <a:avLst/>
          </a:prstGeom>
        </p:spPr>
        <p:txBody>
          <a:bodyPr wrap="square">
            <a:spAutoFit/>
          </a:bodyPr>
          <a:lstStyle/>
          <a:p>
            <a:pPr algn="ctr"/>
            <a:r>
              <a:rPr lang="en-US" dirty="0" smtClean="0"/>
              <a:t>Grants Reporting Project</a:t>
            </a:r>
            <a:endParaRPr lang="en-US" dirty="0"/>
          </a:p>
        </p:txBody>
      </p:sp>
    </p:spTree>
    <p:extLst>
      <p:ext uri="{BB962C8B-B14F-4D97-AF65-F5344CB8AC3E}">
        <p14:creationId xmlns:p14="http://schemas.microsoft.com/office/powerpoint/2010/main" val="3174137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1678" y="992165"/>
            <a:ext cx="11119262" cy="646331"/>
          </a:xfrm>
          <a:prstGeom prst="rect">
            <a:avLst/>
          </a:prstGeom>
        </p:spPr>
        <p:txBody>
          <a:bodyPr wrap="square">
            <a:spAutoFit/>
          </a:bodyPr>
          <a:lstStyle/>
          <a:p>
            <a:r>
              <a:rPr lang="en-US" sz="1200" b="1" u="sng" dirty="0" smtClean="0">
                <a:effectLst/>
                <a:latin typeface="Calibri" panose="020F0502020204030204" pitchFamily="34" charset="0"/>
                <a:ea typeface="Calibri" panose="020F0502020204030204" pitchFamily="34" charset="0"/>
                <a:cs typeface="Times New Roman" panose="02020603050405020304" pitchFamily="18" charset="0"/>
              </a:rPr>
              <a:t>Project Summary</a:t>
            </a:r>
            <a:endParaRPr lang="en-US" sz="12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US" sz="1200" dirty="0" smtClean="0">
                <a:effectLst/>
                <a:latin typeface="Calibri" panose="020F0502020204030204" pitchFamily="34" charset="0"/>
                <a:ea typeface="Calibri" panose="020F0502020204030204" pitchFamily="34" charset="0"/>
                <a:cs typeface="Times New Roman" panose="02020603050405020304" pitchFamily="18" charset="0"/>
              </a:rPr>
              <a:t>All users with project or award level security will have the ability to view a summary of all projects for which they have access.</a:t>
            </a:r>
          </a:p>
          <a:p>
            <a:r>
              <a:rPr lang="en-US" sz="1200" u="sng" dirty="0" smtClean="0">
                <a:effectLst/>
                <a:latin typeface="Calibri" panose="020F0502020204030204" pitchFamily="34" charset="0"/>
                <a:ea typeface="Calibri" panose="020F0502020204030204" pitchFamily="34" charset="0"/>
                <a:cs typeface="Times New Roman" panose="02020603050405020304" pitchFamily="18" charset="0"/>
              </a:rPr>
              <a:t>Financial Tab:</a:t>
            </a:r>
            <a:endParaRPr lang="en-US" sz="1200" dirty="0"/>
          </a:p>
        </p:txBody>
      </p:sp>
      <p:pic>
        <p:nvPicPr>
          <p:cNvPr id="3" name="Picture 2"/>
          <p:cNvPicPr/>
          <p:nvPr/>
        </p:nvPicPr>
        <p:blipFill>
          <a:blip r:embed="rId2"/>
          <a:stretch>
            <a:fillRect/>
          </a:stretch>
        </p:blipFill>
        <p:spPr>
          <a:xfrm>
            <a:off x="411678" y="1815585"/>
            <a:ext cx="8079105" cy="4841875"/>
          </a:xfrm>
          <a:prstGeom prst="rect">
            <a:avLst/>
          </a:prstGeom>
        </p:spPr>
      </p:pic>
      <p:sp>
        <p:nvSpPr>
          <p:cNvPr id="5" name="Rectangle 4"/>
          <p:cNvSpPr/>
          <p:nvPr/>
        </p:nvSpPr>
        <p:spPr>
          <a:xfrm>
            <a:off x="498765" y="239877"/>
            <a:ext cx="10854046" cy="369332"/>
          </a:xfrm>
          <a:prstGeom prst="rect">
            <a:avLst/>
          </a:prstGeom>
        </p:spPr>
        <p:txBody>
          <a:bodyPr wrap="square">
            <a:spAutoFit/>
          </a:bodyPr>
          <a:lstStyle/>
          <a:p>
            <a:pPr algn="ctr"/>
            <a:r>
              <a:rPr lang="en-US" dirty="0" smtClean="0"/>
              <a:t>Grants Reporting Project</a:t>
            </a:r>
            <a:endParaRPr lang="en-US" dirty="0"/>
          </a:p>
        </p:txBody>
      </p:sp>
    </p:spTree>
    <p:extLst>
      <p:ext uri="{BB962C8B-B14F-4D97-AF65-F5344CB8AC3E}">
        <p14:creationId xmlns:p14="http://schemas.microsoft.com/office/powerpoint/2010/main" val="2086074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1262" y="593766"/>
            <a:ext cx="8811491" cy="5047536"/>
          </a:xfrm>
          <a:prstGeom prst="rect">
            <a:avLst/>
          </a:prstGeom>
          <a:noFill/>
        </p:spPr>
        <p:txBody>
          <a:bodyPr wrap="square" rtlCol="0">
            <a:spAutoFit/>
          </a:bodyPr>
          <a:lstStyle/>
          <a:p>
            <a:r>
              <a:rPr lang="en-US" sz="1600" b="1" dirty="0" smtClean="0"/>
              <a:t>Burn Rate Calculations </a:t>
            </a:r>
            <a:r>
              <a:rPr lang="en-US" sz="1600" b="1" i="1" dirty="0"/>
              <a:t>Without Commitments (Box unchecked</a:t>
            </a:r>
            <a:r>
              <a:rPr lang="en-US" sz="1600" b="1" i="1" dirty="0" smtClean="0"/>
              <a:t>)</a:t>
            </a:r>
            <a:r>
              <a:rPr lang="en-US" sz="1600" b="1" dirty="0" smtClean="0"/>
              <a:t>:</a:t>
            </a:r>
          </a:p>
          <a:p>
            <a:endParaRPr lang="en-US" dirty="0" smtClean="0"/>
          </a:p>
          <a:p>
            <a:endParaRPr lang="en-US" dirty="0"/>
          </a:p>
          <a:p>
            <a:endParaRPr lang="en-US" dirty="0" smtClean="0"/>
          </a:p>
          <a:p>
            <a:r>
              <a:rPr lang="en-US" sz="1200" b="1" dirty="0"/>
              <a:t>Budgeted Burn Rate</a:t>
            </a:r>
            <a:r>
              <a:rPr lang="en-US" sz="1200" dirty="0"/>
              <a:t>: Total funded budget / ((project end date- project begin date)/30)</a:t>
            </a:r>
          </a:p>
          <a:p>
            <a:endParaRPr lang="en-US" sz="1200" b="1" dirty="0" smtClean="0"/>
          </a:p>
          <a:p>
            <a:r>
              <a:rPr lang="en-US" sz="1200" b="1" dirty="0" smtClean="0"/>
              <a:t>Actual </a:t>
            </a:r>
            <a:r>
              <a:rPr lang="en-US" sz="1200" b="1" dirty="0"/>
              <a:t>Burn Rate: </a:t>
            </a:r>
          </a:p>
          <a:p>
            <a:r>
              <a:rPr lang="en-US" sz="1200" dirty="0"/>
              <a:t>If project end date has passed:</a:t>
            </a:r>
          </a:p>
          <a:p>
            <a:r>
              <a:rPr lang="en-US" sz="1200" dirty="0"/>
              <a:t> Total expenditures (Actuals, F&amp;A, Fringe) / ((project end date- project begin date)/30) </a:t>
            </a:r>
          </a:p>
          <a:p>
            <a:r>
              <a:rPr lang="en-US" sz="1200" dirty="0"/>
              <a:t>Otherwise: </a:t>
            </a:r>
          </a:p>
          <a:p>
            <a:r>
              <a:rPr lang="en-US" sz="1200" dirty="0"/>
              <a:t>Total expenditures (Actuals, F&amp;A, Fringe) / ((Today-project start date) / 30)</a:t>
            </a:r>
          </a:p>
          <a:p>
            <a:endParaRPr lang="en-US" sz="1200" b="1" dirty="0" smtClean="0"/>
          </a:p>
          <a:p>
            <a:r>
              <a:rPr lang="en-US" sz="1200" b="1" dirty="0" smtClean="0"/>
              <a:t>Allowable </a:t>
            </a:r>
            <a:r>
              <a:rPr lang="en-US" sz="1200" b="1" dirty="0"/>
              <a:t>Burn Rate for Remainder</a:t>
            </a:r>
            <a:r>
              <a:rPr lang="en-US" sz="1200" dirty="0"/>
              <a:t>: </a:t>
            </a:r>
          </a:p>
          <a:p>
            <a:r>
              <a:rPr lang="en-US" sz="1200" dirty="0"/>
              <a:t>	If Today &gt; (project end date = 90 days):</a:t>
            </a:r>
          </a:p>
          <a:p>
            <a:r>
              <a:rPr lang="en-US" sz="1200" dirty="0"/>
              <a:t>Default to 0</a:t>
            </a:r>
          </a:p>
          <a:p>
            <a:r>
              <a:rPr lang="en-US" sz="1200" dirty="0"/>
              <a:t>	If ( (project end date – today) /30 ) &lt; 1 </a:t>
            </a:r>
          </a:p>
          <a:p>
            <a:r>
              <a:rPr lang="en-US" sz="1200" dirty="0"/>
              <a:t>Default to (Total Budget –Total Expenditures)</a:t>
            </a:r>
          </a:p>
          <a:p>
            <a:r>
              <a:rPr lang="en-US" sz="1200" dirty="0"/>
              <a:t>	Otherwise:</a:t>
            </a:r>
          </a:p>
          <a:p>
            <a:r>
              <a:rPr lang="en-US" sz="1200" dirty="0"/>
              <a:t>(Total Budget –Total Expenditures) / ((project end date – today) / 30)</a:t>
            </a:r>
          </a:p>
          <a:p>
            <a:endParaRPr lang="en-US" sz="1200" b="1" dirty="0" smtClean="0"/>
          </a:p>
          <a:p>
            <a:r>
              <a:rPr lang="en-US" sz="1200" b="1" dirty="0" smtClean="0"/>
              <a:t>Over/Under</a:t>
            </a:r>
            <a:r>
              <a:rPr lang="en-US" sz="1200" b="1" dirty="0"/>
              <a:t>:</a:t>
            </a:r>
          </a:p>
          <a:p>
            <a:r>
              <a:rPr lang="en-US" sz="1200" dirty="0"/>
              <a:t>(</a:t>
            </a:r>
            <a:r>
              <a:rPr lang="en-US" sz="1200" dirty="0" err="1"/>
              <a:t>Actual_burn_rate</a:t>
            </a:r>
            <a:r>
              <a:rPr lang="en-US" sz="1200" dirty="0"/>
              <a:t> / </a:t>
            </a:r>
            <a:r>
              <a:rPr lang="en-US" sz="1200" dirty="0" err="1"/>
              <a:t>budgeted_burn_rate</a:t>
            </a:r>
            <a:r>
              <a:rPr lang="en-US" sz="1200" dirty="0"/>
              <a:t>)</a:t>
            </a:r>
          </a:p>
          <a:p>
            <a:endParaRPr lang="en-US" dirty="0"/>
          </a:p>
          <a:p>
            <a:endParaRPr lang="en-US" dirty="0"/>
          </a:p>
        </p:txBody>
      </p:sp>
      <p:pic>
        <p:nvPicPr>
          <p:cNvPr id="1030"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141" y="1138091"/>
            <a:ext cx="2438400" cy="39052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8"/>
          <p:cNvSpPr>
            <a:spLocks noChangeArrowheads="1"/>
          </p:cNvSpPr>
          <p:nvPr/>
        </p:nvSpPr>
        <p:spPr bwMode="auto">
          <a:xfrm>
            <a:off x="0" y="8477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7276223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8130" y="415636"/>
            <a:ext cx="9144000" cy="5078313"/>
          </a:xfrm>
          <a:prstGeom prst="rect">
            <a:avLst/>
          </a:prstGeom>
          <a:noFill/>
        </p:spPr>
        <p:txBody>
          <a:bodyPr wrap="square" rtlCol="0">
            <a:spAutoFit/>
          </a:bodyPr>
          <a:lstStyle/>
          <a:p>
            <a:r>
              <a:rPr lang="en-US" sz="1600" b="1" dirty="0"/>
              <a:t>Burn Rate Calculations </a:t>
            </a:r>
            <a:r>
              <a:rPr lang="en-US" sz="1600" b="1" i="1" dirty="0" smtClean="0"/>
              <a:t>With </a:t>
            </a:r>
            <a:r>
              <a:rPr lang="en-US" sz="1600" b="1" i="1" dirty="0"/>
              <a:t>Commitments (Box </a:t>
            </a:r>
            <a:r>
              <a:rPr lang="en-US" sz="1600" b="1" i="1" dirty="0" smtClean="0"/>
              <a:t>checked)</a:t>
            </a:r>
            <a:r>
              <a:rPr lang="en-US" sz="1600" b="1" dirty="0" smtClean="0"/>
              <a:t>:</a:t>
            </a:r>
          </a:p>
          <a:p>
            <a:endParaRPr lang="en-US" sz="1600" b="1" dirty="0"/>
          </a:p>
          <a:p>
            <a:endParaRPr lang="en-US" sz="1600" b="1" dirty="0" smtClean="0"/>
          </a:p>
          <a:p>
            <a:endParaRPr lang="en-US" sz="1200" b="1" dirty="0" smtClean="0"/>
          </a:p>
          <a:p>
            <a:r>
              <a:rPr lang="en-US" sz="1200" b="1" dirty="0" smtClean="0"/>
              <a:t>Budgeted </a:t>
            </a:r>
            <a:r>
              <a:rPr lang="en-US" sz="1200" b="1" dirty="0"/>
              <a:t>Burn Rate</a:t>
            </a:r>
            <a:r>
              <a:rPr lang="en-US" sz="1200" dirty="0"/>
              <a:t>: Total funded budget / ((project end date- project begin date)/30)</a:t>
            </a:r>
          </a:p>
          <a:p>
            <a:endParaRPr lang="en-US" sz="1200" dirty="0" smtClean="0"/>
          </a:p>
          <a:p>
            <a:r>
              <a:rPr lang="en-US" sz="1200" b="1" dirty="0" smtClean="0"/>
              <a:t>Actual </a:t>
            </a:r>
            <a:r>
              <a:rPr lang="en-US" sz="1200" b="1" dirty="0"/>
              <a:t>Burn Rate: </a:t>
            </a:r>
          </a:p>
          <a:p>
            <a:r>
              <a:rPr lang="en-US" sz="1200" dirty="0"/>
              <a:t>If project end date has passed:</a:t>
            </a:r>
          </a:p>
          <a:p>
            <a:r>
              <a:rPr lang="en-US" sz="1200" dirty="0"/>
              <a:t> Total (Expenditures + Commitments) / ((project end date- project begin date)/30) </a:t>
            </a:r>
          </a:p>
          <a:p>
            <a:r>
              <a:rPr lang="en-US" sz="1200" dirty="0"/>
              <a:t>Otherwise: </a:t>
            </a:r>
          </a:p>
          <a:p>
            <a:r>
              <a:rPr lang="en-US" sz="1200" dirty="0"/>
              <a:t>Total (Expenditures + Commitments)  / ((Today-project start date) / 30)</a:t>
            </a:r>
          </a:p>
          <a:p>
            <a:endParaRPr lang="en-US" sz="1200" dirty="0" smtClean="0"/>
          </a:p>
          <a:p>
            <a:r>
              <a:rPr lang="en-US" sz="1200" b="1" dirty="0" smtClean="0"/>
              <a:t>Allowable </a:t>
            </a:r>
            <a:r>
              <a:rPr lang="en-US" sz="1200" b="1" dirty="0"/>
              <a:t>Burn Rate for Remainder: </a:t>
            </a:r>
          </a:p>
          <a:p>
            <a:r>
              <a:rPr lang="en-US" sz="1200" dirty="0"/>
              <a:t>	If Today &gt; (project end date = 90 days):</a:t>
            </a:r>
          </a:p>
          <a:p>
            <a:r>
              <a:rPr lang="en-US" sz="1200" dirty="0"/>
              <a:t>Default to 0</a:t>
            </a:r>
          </a:p>
          <a:p>
            <a:r>
              <a:rPr lang="en-US" sz="1200" dirty="0"/>
              <a:t>	If ( (project end date – today) /30 ) &lt; 1 </a:t>
            </a:r>
          </a:p>
          <a:p>
            <a:r>
              <a:rPr lang="en-US" sz="1200" dirty="0"/>
              <a:t>Default to (Total Budget – (Total Expenditures + Commitments))</a:t>
            </a:r>
          </a:p>
          <a:p>
            <a:r>
              <a:rPr lang="en-US" sz="1200" dirty="0"/>
              <a:t>	Otherwise:</a:t>
            </a:r>
          </a:p>
          <a:p>
            <a:r>
              <a:rPr lang="en-US" sz="1200" dirty="0"/>
              <a:t>(Total Budget – (Total Expenditures + Commitments) / ((project end date – today) / 30)</a:t>
            </a:r>
          </a:p>
          <a:p>
            <a:endParaRPr lang="en-US" sz="1200" dirty="0" smtClean="0"/>
          </a:p>
          <a:p>
            <a:r>
              <a:rPr lang="en-US" sz="1200" b="1" dirty="0" smtClean="0"/>
              <a:t>Over/Under</a:t>
            </a:r>
            <a:r>
              <a:rPr lang="en-US" sz="1200" b="1" dirty="0"/>
              <a:t>:</a:t>
            </a:r>
          </a:p>
          <a:p>
            <a:r>
              <a:rPr lang="en-US" sz="1200" dirty="0"/>
              <a:t>(</a:t>
            </a:r>
            <a:r>
              <a:rPr lang="en-US" sz="1200" dirty="0" err="1"/>
              <a:t>Actual_burn_rate</a:t>
            </a:r>
            <a:r>
              <a:rPr lang="en-US" sz="1200" dirty="0"/>
              <a:t> / </a:t>
            </a:r>
            <a:r>
              <a:rPr lang="en-US" sz="1200" dirty="0" err="1"/>
              <a:t>budgeted_burn_rate</a:t>
            </a:r>
            <a:r>
              <a:rPr lang="en-US" sz="1200" dirty="0"/>
              <a:t>)</a:t>
            </a:r>
          </a:p>
          <a:p>
            <a:endParaRPr lang="en-US" sz="1600" b="1" dirty="0"/>
          </a:p>
          <a:p>
            <a:endParaRPr lang="en-US" sz="1600" b="1" dirty="0" smtClean="0"/>
          </a:p>
          <a:p>
            <a:endParaRPr lang="en-US" sz="1600" b="1" dirty="0"/>
          </a:p>
        </p:txBody>
      </p:sp>
      <p:pic>
        <p:nvPicPr>
          <p:cNvPr id="3" name="Picture 2"/>
          <p:cNvPicPr/>
          <p:nvPr/>
        </p:nvPicPr>
        <p:blipFill>
          <a:blip r:embed="rId2"/>
          <a:stretch>
            <a:fillRect/>
          </a:stretch>
        </p:blipFill>
        <p:spPr>
          <a:xfrm>
            <a:off x="269059" y="867725"/>
            <a:ext cx="2771140" cy="414809"/>
          </a:xfrm>
          <a:prstGeom prst="rect">
            <a:avLst/>
          </a:prstGeom>
        </p:spPr>
      </p:pic>
    </p:spTree>
    <p:extLst>
      <p:ext uri="{BB962C8B-B14F-4D97-AF65-F5344CB8AC3E}">
        <p14:creationId xmlns:p14="http://schemas.microsoft.com/office/powerpoint/2010/main" val="2309566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177</TotalTime>
  <Words>856</Words>
  <Application>Microsoft Office PowerPoint</Application>
  <PresentationFormat>Widescreen</PresentationFormat>
  <Paragraphs>124</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Century Gothic</vt:lpstr>
      <vt:lpstr>Symbol</vt:lpstr>
      <vt:lpstr>Times New Roman</vt:lpstr>
      <vt:lpstr>Wingdings 3</vt:lpstr>
      <vt:lpstr>Slice</vt:lpstr>
      <vt:lpstr>Grants Reporting Project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Syracuse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Grants Reporting Project</dc:title>
  <dc:creator>Carolyn J Hoare</dc:creator>
  <cp:lastModifiedBy>Carolyn J Hoare</cp:lastModifiedBy>
  <cp:revision>9</cp:revision>
  <dcterms:created xsi:type="dcterms:W3CDTF">2015-04-09T12:34:51Z</dcterms:created>
  <dcterms:modified xsi:type="dcterms:W3CDTF">2015-04-09T19:51:45Z</dcterms:modified>
</cp:coreProperties>
</file>