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B760-6EAB-0648-A3D3-2BE82566FC6A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D6F0B-18CD-2343-ABDD-D77E53440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1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3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4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EB539-6C39-3744-A74E-88B7C76A31DD}" type="datetimeFigureOut">
              <a:rPr lang="en-US" smtClean="0"/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04FD-8554-884F-92AD-2682CD5E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684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NSF Funding Opportunities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521" y="2313974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Anthony Garza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4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Proposal Review-CAREER Proposals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9" y="1093338"/>
            <a:ext cx="8536096" cy="5312516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Some directorates review CAREER proposals with standard proposals and others have CAREER-specific </a:t>
            </a:r>
            <a:r>
              <a:rPr lang="en-US" sz="2800" b="1" dirty="0" smtClean="0"/>
              <a:t>panels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May also have ad hoc reviews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Takes 4-6 months when reviewed with standard proposal, but often shorter when reviewed on CAREER-specific </a:t>
            </a:r>
            <a:r>
              <a:rPr lang="en-US" sz="2800" b="1" dirty="0" smtClean="0"/>
              <a:t>panel</a:t>
            </a:r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Panel rates the proposal, which serves as a recommendation to the program directors</a:t>
            </a:r>
          </a:p>
          <a:p>
            <a:pPr algn="just"/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488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EAGER, </a:t>
            </a:r>
            <a:r>
              <a:rPr lang="en-US" b="1" dirty="0" smtClean="0">
                <a:solidFill>
                  <a:srgbClr val="0000FF"/>
                </a:solidFill>
              </a:rPr>
              <a:t>RAPID and INSPIRE proposals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9" y="887924"/>
            <a:ext cx="8229600" cy="56712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EAGER </a:t>
            </a:r>
            <a:r>
              <a:rPr lang="en-US" sz="2800" b="1" dirty="0" smtClean="0"/>
              <a:t>(5-8 pages total) grants </a:t>
            </a:r>
            <a:r>
              <a:rPr lang="en-US" sz="2800" b="1" dirty="0" smtClean="0"/>
              <a:t>support “high risk-high reward” projects. EAGER grants are 300K, 2 years maximum. They may only be reviewed internally. They are not renewable.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 smtClean="0"/>
              <a:t>RAPID</a:t>
            </a:r>
            <a:r>
              <a:rPr lang="en-US" sz="2800" b="1" dirty="0" smtClean="0"/>
              <a:t> (2-5 pages) grants support research with a severe urgency</a:t>
            </a:r>
            <a:r>
              <a:rPr lang="en-US" sz="2800" b="1" dirty="0"/>
              <a:t>. </a:t>
            </a:r>
            <a:r>
              <a:rPr lang="en-US" sz="2800" b="1" dirty="0" smtClean="0"/>
              <a:t>RAPID grants </a:t>
            </a:r>
            <a:r>
              <a:rPr lang="en-US" sz="2800" b="1" dirty="0"/>
              <a:t>are </a:t>
            </a:r>
            <a:r>
              <a:rPr lang="en-US" sz="2800" b="1" dirty="0" smtClean="0"/>
              <a:t>200K maximum for 1 year. </a:t>
            </a:r>
            <a:r>
              <a:rPr lang="en-US" sz="2800" b="1" dirty="0"/>
              <a:t>They may only be reviewed internally. They are not renewable</a:t>
            </a:r>
            <a:r>
              <a:rPr lang="en-US" sz="2800" b="1" dirty="0" smtClean="0"/>
              <a:t>.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b="1" dirty="0" smtClean="0"/>
              <a:t>INSPIRE grants (15 pages) support </a:t>
            </a:r>
            <a:r>
              <a:rPr lang="en-US" sz="2800" b="1" dirty="0"/>
              <a:t>bold interdisciplinary projects in all NSF-supported areas of science, engineering, and education </a:t>
            </a:r>
            <a:r>
              <a:rPr lang="en-US" sz="2800" b="1" dirty="0" smtClean="0"/>
              <a:t>research. Must be funded by two intellectually distinct divisions. INSPIRE grants </a:t>
            </a:r>
            <a:r>
              <a:rPr lang="en-US" sz="2800" b="1" dirty="0"/>
              <a:t>are </a:t>
            </a:r>
            <a:r>
              <a:rPr lang="en-US" sz="2800" b="1" dirty="0" smtClean="0"/>
              <a:t>1 million, 5 </a:t>
            </a:r>
            <a:r>
              <a:rPr lang="en-US" sz="2800" b="1" dirty="0"/>
              <a:t>years maximum. They may only be reviewed internally</a:t>
            </a:r>
          </a:p>
          <a:p>
            <a:pPr algn="just"/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392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2860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-72" charset="0"/>
              </a:rPr>
              <a:t>Anthony Garza</a:t>
            </a:r>
            <a:endParaRPr lang="en-US" dirty="0">
              <a:solidFill>
                <a:schemeClr val="tx1"/>
              </a:solidFill>
              <a:latin typeface="Arial" pitchFamily="-72" charset="0"/>
            </a:endParaRPr>
          </a:p>
          <a:p>
            <a:r>
              <a:rPr lang="en-US" i="1" dirty="0" err="1" smtClean="0">
                <a:solidFill>
                  <a:schemeClr val="tx1"/>
                </a:solidFill>
                <a:latin typeface="Arial" pitchFamily="-72" charset="0"/>
              </a:rPr>
              <a:t>agarza@</a:t>
            </a:r>
            <a:r>
              <a:rPr lang="en-US" i="1" dirty="0" err="1" smtClean="0">
                <a:solidFill>
                  <a:schemeClr val="tx1"/>
                </a:solidFill>
                <a:latin typeface="Arial" pitchFamily="-72" charset="0"/>
              </a:rPr>
              <a:t>syr.edu</a:t>
            </a:r>
            <a:endParaRPr lang="en-US" i="1" dirty="0">
              <a:solidFill>
                <a:schemeClr val="tx1"/>
              </a:solidFill>
              <a:latin typeface="Arial" pitchFamily="-72" charset="0"/>
            </a:endParaRPr>
          </a:p>
          <a:p>
            <a:endParaRPr lang="en-US" dirty="0">
              <a:latin typeface="Arial" pitchFamily="-7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0" y="3810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</a:rPr>
              <a:t>Questions?</a:t>
            </a:r>
            <a:endParaRPr lang="en-US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5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4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General Funding Opportunities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142"/>
            <a:ext cx="8229600" cy="4936021"/>
          </a:xfrm>
        </p:spPr>
        <p:txBody>
          <a:bodyPr/>
          <a:lstStyle/>
          <a:p>
            <a:r>
              <a:rPr lang="en-US" b="1" dirty="0" smtClean="0"/>
              <a:t>Standard proposals or </a:t>
            </a:r>
            <a:r>
              <a:rPr lang="en-US" b="1" dirty="0" smtClean="0"/>
              <a:t>investigator</a:t>
            </a:r>
            <a:r>
              <a:rPr lang="en-US" b="1" dirty="0" smtClean="0"/>
              <a:t>-initiated research projects (submission once or twice a year, depending on the directorate and may have pre-proposals)</a:t>
            </a:r>
          </a:p>
          <a:p>
            <a:endParaRPr lang="en-US" b="1" dirty="0"/>
          </a:p>
          <a:p>
            <a:r>
              <a:rPr lang="en-US" b="1" dirty="0" smtClean="0"/>
              <a:t>CAREER proposals (tenure-track Assistant Professors or equivalent position)</a:t>
            </a:r>
          </a:p>
          <a:p>
            <a:pPr algn="just"/>
            <a:endParaRPr lang="en-US" b="1" dirty="0"/>
          </a:p>
          <a:p>
            <a:r>
              <a:rPr lang="en-US" b="1" dirty="0" smtClean="0"/>
              <a:t>EAGER, INSPIRE and RAPID proposals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082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" y="38652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a typeface="ＭＳ Ｐゴシック" charset="-128"/>
              </a:rPr>
              <a:t>Intellectual Merit and Broader Impacts</a:t>
            </a:r>
            <a:endParaRPr lang="en-US" sz="4000" b="1" dirty="0">
              <a:solidFill>
                <a:srgbClr val="0000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57200" y="451563"/>
            <a:ext cx="8153400" cy="593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000" b="1" i="1" dirty="0" smtClean="0">
                <a:solidFill>
                  <a:srgbClr val="007434"/>
                </a:solidFill>
              </a:rPr>
              <a:t> </a:t>
            </a:r>
            <a:endParaRPr lang="en-US" sz="2000" b="1" i="1" dirty="0">
              <a:solidFill>
                <a:srgbClr val="A50021"/>
              </a:solidFill>
            </a:endParaRPr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r>
              <a:rPr lang="en-US" sz="2000" b="1" dirty="0"/>
              <a:t>What is the potential for the proposed activity to:</a:t>
            </a:r>
          </a:p>
          <a:p>
            <a:pPr marL="914400" lvl="1" indent="-457200" eaLnBrk="0" hangingPunct="0">
              <a:spcAft>
                <a:spcPts val="500"/>
              </a:spcAft>
              <a:buFont typeface="Arial" charset="0"/>
              <a:buAutoNum type="alphaLcParenR"/>
            </a:pPr>
            <a:r>
              <a:rPr lang="en-US" sz="2000" b="1" dirty="0"/>
              <a:t>advance knowledge and understanding within its own field or across different fields (Intellectual Merit); and</a:t>
            </a:r>
          </a:p>
          <a:p>
            <a:pPr marL="914400" lvl="1" indent="-457200" eaLnBrk="0" hangingPunct="0">
              <a:spcAft>
                <a:spcPts val="500"/>
              </a:spcAft>
              <a:buFont typeface="Arial" charset="0"/>
              <a:buAutoNum type="alphaLcParenR"/>
            </a:pPr>
            <a:r>
              <a:rPr lang="en-US" sz="2000" b="1" dirty="0"/>
              <a:t>benefit society or advance desired societal outcomes (Broader Impacts)</a:t>
            </a:r>
            <a:r>
              <a:rPr lang="en-US" sz="2000" b="1" dirty="0" smtClean="0"/>
              <a:t>?</a:t>
            </a:r>
          </a:p>
          <a:p>
            <a:pPr marL="914400" lvl="1" indent="-457200" eaLnBrk="0" hangingPunct="0">
              <a:spcAft>
                <a:spcPts val="500"/>
              </a:spcAft>
              <a:buFont typeface="Arial" charset="0"/>
              <a:buAutoNum type="alphaLcParenR"/>
            </a:pPr>
            <a:endParaRPr lang="en-US" sz="2000" b="1" dirty="0"/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r>
              <a:rPr lang="en-US" sz="2000" b="1" dirty="0"/>
              <a:t>To what extent do the proposed activities suggest and explore creative, original, or potentially transformative concepts</a:t>
            </a:r>
            <a:r>
              <a:rPr lang="en-US" sz="2000" b="1" dirty="0" smtClean="0"/>
              <a:t>?</a:t>
            </a:r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endParaRPr lang="en-US" sz="2000" b="1" dirty="0"/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r>
              <a:rPr lang="en-US" sz="2000" b="1" dirty="0"/>
              <a:t>Is the plan for carrying out the proposed activities well-reasoned, well organized, and based on a sound rationale? Does the plan incorporate a mechanism to assess success</a:t>
            </a:r>
            <a:r>
              <a:rPr lang="en-US" sz="2000" b="1" dirty="0" smtClean="0"/>
              <a:t>?</a:t>
            </a:r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endParaRPr lang="en-US" sz="2000" b="1" dirty="0"/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r>
              <a:rPr lang="en-US" sz="2000" b="1" dirty="0"/>
              <a:t>How well qualified is the individual, team, or institution to conduct the proposed activities</a:t>
            </a:r>
            <a:r>
              <a:rPr lang="en-US" sz="2000" b="1" dirty="0" smtClean="0"/>
              <a:t>?</a:t>
            </a:r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endParaRPr lang="en-US" sz="2000" b="1" dirty="0"/>
          </a:p>
          <a:p>
            <a:pPr eaLnBrk="0" hangingPunct="0">
              <a:spcAft>
                <a:spcPts val="500"/>
              </a:spcAft>
              <a:buFontTx/>
              <a:buAutoNum type="arabicPeriod"/>
            </a:pPr>
            <a:r>
              <a:rPr lang="en-US" sz="2000" b="1" dirty="0"/>
              <a:t>Are there adequate resources available to the PI (either at the home institution or through collaborations) to carry out the proposed activities?</a:t>
            </a:r>
          </a:p>
        </p:txBody>
      </p:sp>
    </p:spTree>
    <p:extLst>
      <p:ext uri="{BB962C8B-B14F-4D97-AF65-F5344CB8AC3E}">
        <p14:creationId xmlns:p14="http://schemas.microsoft.com/office/powerpoint/2010/main" val="237264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1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More on Broader Impacts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6431" y="1284932"/>
            <a:ext cx="8662985" cy="548301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Training graduate students, undergraduate students and high school students </a:t>
            </a:r>
          </a:p>
          <a:p>
            <a:endParaRPr lang="en-US" sz="2800" b="1" dirty="0"/>
          </a:p>
          <a:p>
            <a:r>
              <a:rPr lang="en-US" sz="2800" b="1" dirty="0" smtClean="0"/>
              <a:t>Training and education of members of underrepresented groups</a:t>
            </a:r>
          </a:p>
          <a:p>
            <a:endParaRPr lang="en-US" sz="2800" b="1" dirty="0"/>
          </a:p>
          <a:p>
            <a:r>
              <a:rPr lang="en-US" sz="2800" b="1" dirty="0" smtClean="0"/>
              <a:t> Provide K-12 teachers with a research experience</a:t>
            </a:r>
          </a:p>
          <a:p>
            <a:endParaRPr lang="en-US" sz="2800" b="1" dirty="0"/>
          </a:p>
          <a:p>
            <a:r>
              <a:rPr lang="en-US" sz="2800" b="1" dirty="0" smtClean="0"/>
              <a:t>Outreach-educational and to the public</a:t>
            </a:r>
          </a:p>
          <a:p>
            <a:endParaRPr lang="en-US" sz="2800" b="1" dirty="0"/>
          </a:p>
          <a:p>
            <a:r>
              <a:rPr lang="en-US" sz="2800" b="1" dirty="0" smtClean="0"/>
              <a:t>Enhance research community resources/infrastructure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983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a typeface="ＭＳ Ｐゴシック" charset="-128"/>
                <a:cs typeface="+mn-cs"/>
              </a:rPr>
              <a:t>Additional Elements</a:t>
            </a:r>
            <a:endParaRPr lang="en-US" sz="4000" b="1" dirty="0">
              <a:solidFill>
                <a:srgbClr val="0000FF"/>
              </a:solidFill>
              <a:ea typeface="ＭＳ Ｐゴシック" charset="-128"/>
              <a:cs typeface="+mn-cs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61925" y="1219200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spcAft>
                <a:spcPts val="1200"/>
              </a:spcAft>
              <a:buFontTx/>
              <a:buChar char="•"/>
            </a:pPr>
            <a:r>
              <a:rPr lang="en-US" sz="2400" b="1" dirty="0"/>
              <a:t>The </a:t>
            </a:r>
            <a:r>
              <a:rPr lang="en-US" sz="2400" b="1" dirty="0">
                <a:solidFill>
                  <a:srgbClr val="007434"/>
                </a:solidFill>
              </a:rPr>
              <a:t>Results from Prior Support </a:t>
            </a:r>
            <a:r>
              <a:rPr lang="en-US" sz="2400" b="1" dirty="0"/>
              <a:t>of the proposed activity</a:t>
            </a:r>
          </a:p>
          <a:p>
            <a:pPr marL="742950" lvl="1" indent="-285750" algn="just" eaLnBrk="0" hangingPunct="0">
              <a:spcAft>
                <a:spcPts val="1200"/>
              </a:spcAft>
              <a:buFontTx/>
              <a:buChar char="–"/>
            </a:pPr>
            <a:r>
              <a:rPr lang="en-US" sz="2400" b="1" dirty="0" smtClean="0"/>
              <a:t>NSF supported Research funded within the last five years</a:t>
            </a:r>
          </a:p>
          <a:p>
            <a:pPr marL="742950" lvl="1" indent="-285750" algn="just" eaLnBrk="0" hangingPunct="0">
              <a:spcAft>
                <a:spcPts val="2000"/>
              </a:spcAft>
              <a:buFontTx/>
              <a:buChar char="–"/>
            </a:pPr>
            <a:r>
              <a:rPr lang="en-US" sz="2400" b="1" dirty="0" smtClean="0"/>
              <a:t>Publications produced from prior NSF supported research</a:t>
            </a:r>
          </a:p>
          <a:p>
            <a:pPr marL="342900" indent="-342900" algn="just" eaLnBrk="0" hangingPunct="0">
              <a:spcAft>
                <a:spcPts val="1200"/>
              </a:spcAft>
              <a:buFontTx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>
                <a:solidFill>
                  <a:srgbClr val="007434"/>
                </a:solidFill>
              </a:rPr>
              <a:t>Data Management Plan </a:t>
            </a:r>
            <a:r>
              <a:rPr lang="en-US" sz="2400" b="1" dirty="0"/>
              <a:t>of the proposed activity</a:t>
            </a:r>
          </a:p>
          <a:p>
            <a:pPr marL="742950" lvl="1" indent="-285750" algn="just" eaLnBrk="0" hangingPunct="0">
              <a:spcAft>
                <a:spcPts val="2000"/>
              </a:spcAft>
              <a:buFontTx/>
              <a:buChar char="–"/>
            </a:pPr>
            <a:r>
              <a:rPr lang="en-US" sz="2400" b="1" dirty="0" smtClean="0"/>
              <a:t>The impact of data generated at the site</a:t>
            </a:r>
          </a:p>
          <a:p>
            <a:pPr marL="742950" lvl="1" indent="-285750" algn="just" eaLnBrk="0" hangingPunct="0">
              <a:spcAft>
                <a:spcPts val="2000"/>
              </a:spcAft>
              <a:buFontTx/>
              <a:buChar char="–"/>
            </a:pPr>
            <a:r>
              <a:rPr lang="en-US" sz="2400" b="1" dirty="0" smtClean="0"/>
              <a:t>How will the data be stored, disseminated, and/or shared</a:t>
            </a:r>
          </a:p>
          <a:p>
            <a:pPr marL="342900" indent="-342900" algn="just" eaLnBrk="0" hangingPunct="0">
              <a:spcAft>
                <a:spcPts val="1200"/>
              </a:spcAft>
              <a:buFontTx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>
                <a:solidFill>
                  <a:srgbClr val="007434"/>
                </a:solidFill>
              </a:rPr>
              <a:t>Post Doc Mentoring Plan </a:t>
            </a:r>
            <a:r>
              <a:rPr lang="en-US" sz="2400" b="1" dirty="0"/>
              <a:t>of the proposed activity</a:t>
            </a:r>
          </a:p>
          <a:p>
            <a:pPr marL="742950" lvl="1" indent="-285750" algn="just" eaLnBrk="0" hangingPunct="0">
              <a:spcAft>
                <a:spcPts val="1200"/>
              </a:spcAft>
              <a:buFontTx/>
              <a:buChar char="–"/>
            </a:pPr>
            <a:r>
              <a:rPr lang="en-US" sz="2400" b="1" dirty="0" smtClean="0"/>
              <a:t>If the Proposal shows financial support in the budget for a post-doc then a plan must be included</a:t>
            </a:r>
          </a:p>
          <a:p>
            <a:pPr marL="742950" lvl="1" indent="-285750" algn="just" eaLnBrk="0" hangingPunct="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4002003"/>
      </p:ext>
    </p:extLst>
  </p:cSld>
  <p:clrMapOvr>
    <a:masterClrMapping/>
  </p:clrMapOvr>
  <p:transition xmlns:p14="http://schemas.microsoft.com/office/powerpoint/2010/main" spd="slow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Standard Proposals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9" y="1186708"/>
            <a:ext cx="8229600" cy="5671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Typically for 3 years</a:t>
            </a:r>
          </a:p>
          <a:p>
            <a:endParaRPr lang="en-US" b="1" dirty="0"/>
          </a:p>
          <a:p>
            <a:r>
              <a:rPr lang="en-US" b="1" dirty="0" smtClean="0"/>
              <a:t>Must include a research plan and a broader impacts </a:t>
            </a:r>
            <a:r>
              <a:rPr lang="en-US" b="1" dirty="0" smtClean="0"/>
              <a:t>section (15 pages total)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Open to faculty at all stages of their careers</a:t>
            </a:r>
          </a:p>
          <a:p>
            <a:endParaRPr lang="en-US" b="1" dirty="0"/>
          </a:p>
          <a:p>
            <a:r>
              <a:rPr lang="en-US" b="1" dirty="0" smtClean="0"/>
              <a:t>Funding levels vary widely between directorates and even divisions within a directorate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674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Proposal Review-Standard Proposals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9" y="1186708"/>
            <a:ext cx="8229600" cy="53125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Usually takes 4-6 months</a:t>
            </a:r>
          </a:p>
          <a:p>
            <a:endParaRPr lang="en-US" b="1" dirty="0" smtClean="0"/>
          </a:p>
          <a:p>
            <a:r>
              <a:rPr lang="en-US" b="1" dirty="0" smtClean="0"/>
              <a:t>Reviewed by Panels</a:t>
            </a:r>
          </a:p>
          <a:p>
            <a:endParaRPr lang="en-US" b="1" dirty="0" smtClean="0"/>
          </a:p>
          <a:p>
            <a:r>
              <a:rPr lang="en-US" b="1" dirty="0" smtClean="0"/>
              <a:t>May also have ad hoc reviews</a:t>
            </a:r>
          </a:p>
          <a:p>
            <a:endParaRPr lang="en-US" b="1" dirty="0" smtClean="0"/>
          </a:p>
          <a:p>
            <a:r>
              <a:rPr lang="en-US" b="1" dirty="0" smtClean="0"/>
              <a:t>Panel rates the proposal, which serves as a recommendation to the program directors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483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Faculty Early-Career Development (CAREER) Program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</a:rPr>
            </a:b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55" y="850576"/>
            <a:ext cx="8684116" cy="56712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b="1" dirty="0"/>
              <a:t>P</a:t>
            </a:r>
            <a:r>
              <a:rPr lang="en-US" sz="2400" b="1" dirty="0" smtClean="0"/>
              <a:t>restigious </a:t>
            </a:r>
            <a:r>
              <a:rPr lang="en-US" sz="2400" b="1" dirty="0"/>
              <a:t>awards to help a junior faculty member develop activities that can effectively integrate research and </a:t>
            </a:r>
            <a:r>
              <a:rPr lang="en-US" sz="2400" b="1" dirty="0" smtClean="0"/>
              <a:t>education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All </a:t>
            </a:r>
            <a:r>
              <a:rPr lang="en-US" sz="2400" b="1" dirty="0" smtClean="0"/>
              <a:t>directorates/offices </a:t>
            </a:r>
            <a:r>
              <a:rPr lang="en-US" sz="2400" b="1" dirty="0"/>
              <a:t>participate in the p</a:t>
            </a:r>
            <a:r>
              <a:rPr lang="en-US" sz="2400" b="1" dirty="0" smtClean="0"/>
              <a:t>rogram </a:t>
            </a:r>
          </a:p>
          <a:p>
            <a:pPr marL="0" indent="0" algn="just">
              <a:buNone/>
            </a:pPr>
            <a:endParaRPr lang="en-US" sz="2400" b="1" dirty="0">
              <a:effectLst/>
            </a:endParaRPr>
          </a:p>
          <a:p>
            <a:pPr algn="just"/>
            <a:r>
              <a:rPr lang="en-US" sz="2400" b="1" dirty="0" smtClean="0"/>
              <a:t>Must have a research plan and broader impacts (broader impacts must have an element that integrates research and teaching</a:t>
            </a:r>
            <a:r>
              <a:rPr lang="en-US" sz="2400" b="1" dirty="0" smtClean="0"/>
              <a:t>)-15 pages total</a:t>
            </a:r>
            <a:endParaRPr lang="en-US" sz="2400" dirty="0" smtClean="0">
              <a:effectLst/>
            </a:endParaRP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/>
              <a:t>F</a:t>
            </a:r>
            <a:r>
              <a:rPr lang="en-US" sz="2400" b="1" dirty="0" smtClean="0"/>
              <a:t>ive </a:t>
            </a:r>
            <a:r>
              <a:rPr lang="en-US" sz="2400" b="1" dirty="0"/>
              <a:t>years </a:t>
            </a:r>
            <a:r>
              <a:rPr lang="en-US" sz="2400" b="1" dirty="0" smtClean="0"/>
              <a:t>of support (</a:t>
            </a:r>
            <a:r>
              <a:rPr lang="en-US" sz="2400" dirty="0"/>
              <a:t>≥</a:t>
            </a:r>
            <a:r>
              <a:rPr lang="en-US" sz="2400" b="1" dirty="0"/>
              <a:t>400K in most Directorates – BIO, GEO/PLR, ENG are </a:t>
            </a:r>
            <a:r>
              <a:rPr lang="en-US" sz="2400" dirty="0"/>
              <a:t>≥</a:t>
            </a:r>
            <a:r>
              <a:rPr lang="en-US" sz="2400" b="1" dirty="0"/>
              <a:t>500K</a:t>
            </a:r>
            <a:r>
              <a:rPr lang="en-US" sz="2400" b="1" dirty="0" smtClean="0"/>
              <a:t>)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Only 3 submissions are allowed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36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/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Investigator </a:t>
            </a:r>
            <a:r>
              <a:rPr lang="en-US" b="1" dirty="0">
                <a:solidFill>
                  <a:srgbClr val="0000FF"/>
                </a:solidFill>
              </a:rPr>
              <a:t>Eligibility Criteria </a:t>
            </a:r>
            <a:r>
              <a:rPr lang="en-US" b="1" dirty="0" smtClean="0">
                <a:solidFill>
                  <a:srgbClr val="0000FF"/>
                </a:solidFill>
              </a:rPr>
              <a:t>(CAREER)</a:t>
            </a:r>
            <a:r>
              <a:rPr lang="en-US" dirty="0" smtClean="0">
                <a:solidFill>
                  <a:srgbClr val="0000FF"/>
                </a:solidFill>
                <a:effectLst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</a:rPr>
            </a:br>
            <a:r>
              <a:rPr lang="en-US" dirty="0" smtClean="0">
                <a:solidFill>
                  <a:srgbClr val="0000FF"/>
                </a:solidFill>
                <a:effectLst/>
              </a:rPr>
              <a:t/>
            </a:r>
            <a:br>
              <a:rPr lang="en-US" dirty="0" smtClean="0">
                <a:solidFill>
                  <a:srgbClr val="0000FF"/>
                </a:solidFill>
                <a:effectLst/>
              </a:rPr>
            </a:b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75" y="869250"/>
            <a:ext cx="8449534" cy="56712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sz="2800" b="1" dirty="0"/>
              <a:t>Hold a doctoral degree in a field supported by NSF by proposal deadline </a:t>
            </a:r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Be untenured by Oct 1st following proposal deadline </a:t>
            </a:r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Be employed in a tenure-track (or equivalent) position at an eligible institution as an Assistant Professor (by Oct 1st following deadline) </a:t>
            </a:r>
            <a:endParaRPr lang="en-US" sz="2800" b="1" dirty="0" smtClean="0"/>
          </a:p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Have not previously received a CAREER award 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4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740</Words>
  <Application>Microsoft Macintosh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NSF Funding Opportunities</vt:lpstr>
      <vt:lpstr>General Funding Opportunities </vt:lpstr>
      <vt:lpstr>PowerPoint Presentation</vt:lpstr>
      <vt:lpstr>More on Broader Impacts</vt:lpstr>
      <vt:lpstr>PowerPoint Presentation</vt:lpstr>
      <vt:lpstr>Standard Proposals </vt:lpstr>
      <vt:lpstr>Proposal Review-Standard Proposals </vt:lpstr>
      <vt:lpstr>Faculty Early-Career Development (CAREER) Program  </vt:lpstr>
      <vt:lpstr>  Investigator Eligibility Criteria (CAREER)  </vt:lpstr>
      <vt:lpstr>Proposal Review-CAREER Proposals </vt:lpstr>
      <vt:lpstr>EAGER, RAPID and INSPIRE proposals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Garza</dc:creator>
  <cp:lastModifiedBy>Anthony Garza</cp:lastModifiedBy>
  <cp:revision>11</cp:revision>
  <dcterms:created xsi:type="dcterms:W3CDTF">2015-12-16T19:40:52Z</dcterms:created>
  <dcterms:modified xsi:type="dcterms:W3CDTF">2015-12-16T22:08:43Z</dcterms:modified>
</cp:coreProperties>
</file>