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0"/>
  </p:notesMasterIdLst>
  <p:handoutMasterIdLst>
    <p:handoutMasterId r:id="rId11"/>
  </p:handoutMasterIdLst>
  <p:sldIdLst>
    <p:sldId id="276" r:id="rId2"/>
    <p:sldId id="324" r:id="rId3"/>
    <p:sldId id="298" r:id="rId4"/>
    <p:sldId id="323" r:id="rId5"/>
    <p:sldId id="322" r:id="rId6"/>
    <p:sldId id="321" r:id="rId7"/>
    <p:sldId id="295" r:id="rId8"/>
    <p:sldId id="319" r:id="rId9"/>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95" autoAdjust="0"/>
    <p:restoredTop sz="81250" autoAdjust="0"/>
  </p:normalViewPr>
  <p:slideViewPr>
    <p:cSldViewPr>
      <p:cViewPr varScale="1">
        <p:scale>
          <a:sx n="63" d="100"/>
          <a:sy n="63" d="100"/>
        </p:scale>
        <p:origin x="163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2971592" cy="46498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26627" name="Rectangle 3"/>
          <p:cNvSpPr>
            <a:spLocks noGrp="1" noChangeArrowheads="1"/>
          </p:cNvSpPr>
          <p:nvPr>
            <p:ph type="dt" sz="quarter" idx="1"/>
          </p:nvPr>
        </p:nvSpPr>
        <p:spPr bwMode="auto">
          <a:xfrm>
            <a:off x="3886410" y="1"/>
            <a:ext cx="2971591" cy="46498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200">
                <a:latin typeface="Times New Roman" pitchFamily="18" charset="0"/>
              </a:defRPr>
            </a:lvl1pPr>
          </a:lstStyle>
          <a:p>
            <a:pPr>
              <a:defRPr/>
            </a:pPr>
            <a:endParaRPr lang="en-US" dirty="0"/>
          </a:p>
        </p:txBody>
      </p:sp>
      <p:sp>
        <p:nvSpPr>
          <p:cNvPr id="26628" name="Rectangle 4"/>
          <p:cNvSpPr>
            <a:spLocks noGrp="1" noChangeArrowheads="1"/>
          </p:cNvSpPr>
          <p:nvPr>
            <p:ph type="ftr" sz="quarter" idx="2"/>
          </p:nvPr>
        </p:nvSpPr>
        <p:spPr bwMode="auto">
          <a:xfrm>
            <a:off x="0" y="8831421"/>
            <a:ext cx="2971592" cy="464979"/>
          </a:xfrm>
          <a:prstGeom prst="rect">
            <a:avLst/>
          </a:prstGeom>
          <a:noFill/>
          <a:ln w="9525">
            <a:noFill/>
            <a:miter lim="800000"/>
            <a:headEnd/>
            <a:tailEnd/>
          </a:ln>
          <a:effectLst/>
        </p:spPr>
        <p:txBody>
          <a:bodyPr vert="horz" wrap="square" lIns="91430" tIns="45714" rIns="91430" bIns="45714" numCol="1" anchor="b"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26629" name="Rectangle 5"/>
          <p:cNvSpPr>
            <a:spLocks noGrp="1" noChangeArrowheads="1"/>
          </p:cNvSpPr>
          <p:nvPr>
            <p:ph type="sldNum" sz="quarter" idx="3"/>
          </p:nvPr>
        </p:nvSpPr>
        <p:spPr bwMode="auto">
          <a:xfrm>
            <a:off x="3886410" y="8831421"/>
            <a:ext cx="2971591" cy="464979"/>
          </a:xfrm>
          <a:prstGeom prst="rect">
            <a:avLst/>
          </a:prstGeom>
          <a:noFill/>
          <a:ln w="9525">
            <a:noFill/>
            <a:miter lim="800000"/>
            <a:headEnd/>
            <a:tailEnd/>
          </a:ln>
          <a:effectLst/>
        </p:spPr>
        <p:txBody>
          <a:bodyPr vert="horz" wrap="square" lIns="91430" tIns="45714" rIns="91430" bIns="45714" numCol="1" anchor="b" anchorCtr="0" compatLnSpc="1">
            <a:prstTxWarp prst="textNoShape">
              <a:avLst/>
            </a:prstTxWarp>
          </a:bodyPr>
          <a:lstStyle>
            <a:lvl1pPr algn="r">
              <a:defRPr sz="1200">
                <a:latin typeface="Times New Roman" pitchFamily="18" charset="0"/>
              </a:defRPr>
            </a:lvl1pPr>
          </a:lstStyle>
          <a:p>
            <a:pPr>
              <a:defRPr/>
            </a:pPr>
            <a:fld id="{92739CD6-2F68-47FD-9CF8-605B1C752FB8}" type="slidenum">
              <a:rPr lang="en-US"/>
              <a:pPr>
                <a:defRPr/>
              </a:pPr>
              <a:t>‹#›</a:t>
            </a:fld>
            <a:endParaRPr lang="en-US" dirty="0"/>
          </a:p>
        </p:txBody>
      </p:sp>
    </p:spTree>
    <p:extLst>
      <p:ext uri="{BB962C8B-B14F-4D97-AF65-F5344CB8AC3E}">
        <p14:creationId xmlns:p14="http://schemas.microsoft.com/office/powerpoint/2010/main" val="3211240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71592" cy="46498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64515" name="Rectangle 3"/>
          <p:cNvSpPr>
            <a:spLocks noGrp="1" noChangeArrowheads="1"/>
          </p:cNvSpPr>
          <p:nvPr>
            <p:ph type="dt" idx="1"/>
          </p:nvPr>
        </p:nvSpPr>
        <p:spPr bwMode="auto">
          <a:xfrm>
            <a:off x="3884842" y="1"/>
            <a:ext cx="2971592" cy="46498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200">
                <a:latin typeface="Times New Roman" pitchFamily="18" charset="0"/>
              </a:defRPr>
            </a:lvl1pPr>
          </a:lstStyle>
          <a:p>
            <a:pPr>
              <a:defRPr/>
            </a:pPr>
            <a:endParaRPr lang="en-US" dirty="0"/>
          </a:p>
        </p:txBody>
      </p:sp>
      <p:sp>
        <p:nvSpPr>
          <p:cNvPr id="21508" name="Rectangle 4"/>
          <p:cNvSpPr>
            <a:spLocks noGrp="1" noRot="1" noChangeAspect="1" noChangeArrowheads="1" noTextEdit="1"/>
          </p:cNvSpPr>
          <p:nvPr>
            <p:ph type="sldImg" idx="2"/>
          </p:nvPr>
        </p:nvSpPr>
        <p:spPr bwMode="auto">
          <a:xfrm>
            <a:off x="1106488" y="696913"/>
            <a:ext cx="4646612" cy="3486150"/>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686114" y="4416510"/>
            <a:ext cx="5485773" cy="418322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829823"/>
            <a:ext cx="2971592" cy="464980"/>
          </a:xfrm>
          <a:prstGeom prst="rect">
            <a:avLst/>
          </a:prstGeom>
          <a:noFill/>
          <a:ln w="9525">
            <a:noFill/>
            <a:miter lim="800000"/>
            <a:headEnd/>
            <a:tailEnd/>
          </a:ln>
          <a:effectLst/>
        </p:spPr>
        <p:txBody>
          <a:bodyPr vert="horz" wrap="square" lIns="91430" tIns="45714" rIns="91430" bIns="45714" numCol="1" anchor="b"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64519" name="Rectangle 7"/>
          <p:cNvSpPr>
            <a:spLocks noGrp="1" noChangeArrowheads="1"/>
          </p:cNvSpPr>
          <p:nvPr>
            <p:ph type="sldNum" sz="quarter" idx="5"/>
          </p:nvPr>
        </p:nvSpPr>
        <p:spPr bwMode="auto">
          <a:xfrm>
            <a:off x="3884842" y="8829823"/>
            <a:ext cx="2971592" cy="464980"/>
          </a:xfrm>
          <a:prstGeom prst="rect">
            <a:avLst/>
          </a:prstGeom>
          <a:noFill/>
          <a:ln w="9525">
            <a:noFill/>
            <a:miter lim="800000"/>
            <a:headEnd/>
            <a:tailEnd/>
          </a:ln>
          <a:effectLst/>
        </p:spPr>
        <p:txBody>
          <a:bodyPr vert="horz" wrap="square" lIns="91430" tIns="45714" rIns="91430" bIns="45714" numCol="1" anchor="b" anchorCtr="0" compatLnSpc="1">
            <a:prstTxWarp prst="textNoShape">
              <a:avLst/>
            </a:prstTxWarp>
          </a:bodyPr>
          <a:lstStyle>
            <a:lvl1pPr algn="r">
              <a:defRPr sz="1200">
                <a:latin typeface="Times New Roman" pitchFamily="18" charset="0"/>
              </a:defRPr>
            </a:lvl1pPr>
          </a:lstStyle>
          <a:p>
            <a:pPr>
              <a:defRPr/>
            </a:pPr>
            <a:fld id="{2D7A93A0-0823-4ADA-BB3F-8A1164B26513}" type="slidenum">
              <a:rPr lang="en-US"/>
              <a:pPr>
                <a:defRPr/>
              </a:pPr>
              <a:t>‹#›</a:t>
            </a:fld>
            <a:endParaRPr lang="en-US" dirty="0"/>
          </a:p>
        </p:txBody>
      </p:sp>
    </p:spTree>
    <p:extLst>
      <p:ext uri="{BB962C8B-B14F-4D97-AF65-F5344CB8AC3E}">
        <p14:creationId xmlns:p14="http://schemas.microsoft.com/office/powerpoint/2010/main" val="34421742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4A83EE9B-5EB0-48EA-96C5-65AFA2425A2C}" type="slidenum">
              <a:rPr lang="en-US" smtClean="0"/>
              <a:pPr/>
              <a:t>1</a:t>
            </a:fld>
            <a:endParaRPr lang="en-US"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884167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D7A93A0-0823-4ADA-BB3F-8A1164B26513}" type="slidenum">
              <a:rPr lang="en-US" smtClean="0"/>
              <a:pPr>
                <a:defRPr/>
              </a:pPr>
              <a:t>3</a:t>
            </a:fld>
            <a:endParaRPr lang="en-US" dirty="0"/>
          </a:p>
        </p:txBody>
      </p:sp>
    </p:spTree>
    <p:extLst>
      <p:ext uri="{BB962C8B-B14F-4D97-AF65-F5344CB8AC3E}">
        <p14:creationId xmlns:p14="http://schemas.microsoft.com/office/powerpoint/2010/main" val="793211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4ED9D56-37FA-4A92-AE9E-DA96B68CF7BB}" type="slidenum">
              <a:rPr lang="en-US" smtClean="0"/>
              <a:pPr/>
              <a:t>5</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263097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7A93A0-0823-4ADA-BB3F-8A1164B26513}" type="slidenum">
              <a:rPr lang="en-US" smtClean="0"/>
              <a:pPr>
                <a:defRPr/>
              </a:pPr>
              <a:t>6</a:t>
            </a:fld>
            <a:endParaRPr lang="en-US" dirty="0"/>
          </a:p>
        </p:txBody>
      </p:sp>
    </p:spTree>
    <p:extLst>
      <p:ext uri="{BB962C8B-B14F-4D97-AF65-F5344CB8AC3E}">
        <p14:creationId xmlns:p14="http://schemas.microsoft.com/office/powerpoint/2010/main" val="1276411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7241CE-D729-43EF-A84D-ED185D839CBD}" type="slidenum">
              <a:rPr lang="en-US"/>
              <a:pPr/>
              <a:t>8</a:t>
            </a:fld>
            <a:endParaRPr lang="en-US" dirty="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78533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dirty="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dirty="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dirty="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dirty="0"/>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dirty="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dirty="0"/>
            </a:p>
          </p:txBody>
        </p:sp>
      </p:grpSp>
      <p:sp>
        <p:nvSpPr>
          <p:cNvPr id="44044"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4404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A35DDCDA-DCBC-4C2E-A43D-0635893F062D}" type="datetime1">
              <a:rPr lang="en-US"/>
              <a:pPr>
                <a:defRPr/>
              </a:pPr>
              <a:t>12/14/2015</a:t>
            </a:fld>
            <a:endParaRPr lang="en-US" dirty="0"/>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dirty="0"/>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5DE3F625-FBF3-401D-9320-2D3AD4251C4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B2F62B00-3F7B-4311-A425-C9E0B096428F}" type="datetime1">
              <a:rPr lang="en-US"/>
              <a:pPr>
                <a:defRPr/>
              </a:pPr>
              <a:t>12/14/2015</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E0909FC1-7EE5-4166-8260-A4D1823C968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B5324247-60D5-4657-A0C7-0F193D5462F8}" type="datetime1">
              <a:rPr lang="en-US"/>
              <a:pPr>
                <a:defRPr/>
              </a:pPr>
              <a:t>12/14/2015</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6489B8FB-C1C6-4D16-9335-11E78E05B9B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51E32AE0-7C04-4D95-B2AF-352A6A2EA04D}" type="datetime1">
              <a:rPr lang="en-US"/>
              <a:pPr>
                <a:defRPr/>
              </a:pPr>
              <a:t>12/14/2015</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8420DF7E-9EEE-43EE-A160-A5A41A2DF0B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3B3E3CD8-F0A9-498E-9FF3-0C36CD00D544}" type="datetime1">
              <a:rPr lang="en-US"/>
              <a:pPr>
                <a:defRPr/>
              </a:pPr>
              <a:t>12/14/2015</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07476802-F489-481D-A4A7-3ECAAC1EA7E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fld id="{EBE15E6E-47E5-494F-988F-A9AD4E01BDF6}" type="datetime1">
              <a:rPr lang="en-US"/>
              <a:pPr>
                <a:defRPr/>
              </a:pPr>
              <a:t>12/14/2015</a:t>
            </a:fld>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93C3C7A4-6ED4-4B1E-A502-A509141CCDB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fld id="{5696D6C6-052E-4AEB-A8E3-D13204A902EE}" type="datetime1">
              <a:rPr lang="en-US"/>
              <a:pPr>
                <a:defRPr/>
              </a:pPr>
              <a:t>12/14/2015</a:t>
            </a:fld>
            <a:endParaRPr 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57EED89C-5D1E-453C-A269-52292341D76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fld id="{C5888139-7E69-4F18-8C0B-3DC6C7C3DECE}" type="datetime1">
              <a:rPr lang="en-US"/>
              <a:pPr>
                <a:defRPr/>
              </a:pPr>
              <a:t>12/14/2015</a:t>
            </a:fld>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BEF96D07-F8E4-4B7E-A984-27A1E4A79AB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C3C1BA08-5749-4324-9760-B6CE39D0F6B3}" type="datetime1">
              <a:rPr lang="en-US"/>
              <a:pPr>
                <a:defRPr/>
              </a:pPr>
              <a:t>12/14/2015</a:t>
            </a:fld>
            <a:endParaRPr 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9621A2D6-412F-49BF-B113-4834E530047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3F4A6381-DF51-4321-ACDC-8EC70D37F650}" type="datetime1">
              <a:rPr lang="en-US"/>
              <a:pPr>
                <a:defRPr/>
              </a:pPr>
              <a:t>12/14/2015</a:t>
            </a:fld>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CDEE8CDC-0E8A-49A6-91F2-B0C5D6FFFAE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4C248340-9C5E-478A-8A3C-D62122D1768D}" type="datetime1">
              <a:rPr lang="en-US"/>
              <a:pPr>
                <a:defRPr/>
              </a:pPr>
              <a:t>12/14/2015</a:t>
            </a:fld>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67CDA804-37C7-4DED-AB3F-B240A0CD887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dirty="0"/>
          </a:p>
        </p:txBody>
      </p:sp>
      <p:sp>
        <p:nvSpPr>
          <p:cNvPr id="4301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dirty="0"/>
          </a:p>
        </p:txBody>
      </p:sp>
      <p:sp>
        <p:nvSpPr>
          <p:cNvPr id="43012"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dirty="0"/>
          </a:p>
        </p:txBody>
      </p:sp>
      <p:sp>
        <p:nvSpPr>
          <p:cNvPr id="4301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dirty="0"/>
          </a:p>
        </p:txBody>
      </p:sp>
      <p:sp>
        <p:nvSpPr>
          <p:cNvPr id="4301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dirty="0"/>
          </a:p>
        </p:txBody>
      </p:sp>
      <p:sp>
        <p:nvSpPr>
          <p:cNvPr id="43015"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dirty="0"/>
          </a:p>
        </p:txBody>
      </p:sp>
      <p:sp>
        <p:nvSpPr>
          <p:cNvPr id="4301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dirty="0"/>
          </a:p>
        </p:txBody>
      </p:sp>
      <p:sp>
        <p:nvSpPr>
          <p:cNvPr id="1033"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019"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fld id="{07CC956A-8A27-4E7D-97A8-4D035A23C680}" type="datetime1">
              <a:rPr lang="en-US"/>
              <a:pPr>
                <a:defRPr/>
              </a:pPr>
              <a:t>12/14/2015</a:t>
            </a:fld>
            <a:endParaRPr lang="en-US" dirty="0"/>
          </a:p>
        </p:txBody>
      </p:sp>
      <p:sp>
        <p:nvSpPr>
          <p:cNvPr id="43020"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dirty="0"/>
          </a:p>
        </p:txBody>
      </p:sp>
      <p:sp>
        <p:nvSpPr>
          <p:cNvPr id="43021"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B13D9038-6E85-4309-B597-D45B12562D0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94"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orip@syr.edu"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mailto:mltouche@syr.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5800" y="304800"/>
            <a:ext cx="7848600" cy="2514600"/>
          </a:xfrm>
          <a:prstGeom prst="rect">
            <a:avLst/>
          </a:prstGeom>
          <a:noFill/>
          <a:ln w="9525">
            <a:noFill/>
            <a:miter lim="800000"/>
            <a:headEnd/>
            <a:tailEnd/>
          </a:ln>
        </p:spPr>
        <p:txBody>
          <a:bodyPr anchor="ctr"/>
          <a:lstStyle/>
          <a:p>
            <a:pPr algn="ctr"/>
            <a:r>
              <a:rPr lang="en-US" sz="3200" dirty="0">
                <a:solidFill>
                  <a:schemeClr val="tx2"/>
                </a:solidFill>
              </a:rPr>
              <a:t/>
            </a:r>
            <a:br>
              <a:rPr lang="en-US" sz="3200" dirty="0">
                <a:solidFill>
                  <a:schemeClr val="tx2"/>
                </a:solidFill>
              </a:rPr>
            </a:br>
            <a:endParaRPr lang="en-US" sz="3200" dirty="0">
              <a:solidFill>
                <a:schemeClr val="tx2"/>
              </a:solidFill>
            </a:endParaRPr>
          </a:p>
        </p:txBody>
      </p:sp>
      <p:sp>
        <p:nvSpPr>
          <p:cNvPr id="3075" name="Rectangle 3"/>
          <p:cNvSpPr>
            <a:spLocks noChangeArrowheads="1"/>
          </p:cNvSpPr>
          <p:nvPr/>
        </p:nvSpPr>
        <p:spPr bwMode="auto">
          <a:xfrm>
            <a:off x="304800" y="2819400"/>
            <a:ext cx="8534400" cy="3429000"/>
          </a:xfrm>
          <a:prstGeom prst="rect">
            <a:avLst/>
          </a:prstGeom>
          <a:noFill/>
          <a:ln w="9525">
            <a:noFill/>
            <a:miter lim="800000"/>
            <a:headEnd/>
            <a:tailEnd/>
          </a:ln>
        </p:spPr>
        <p:txBody>
          <a:bodyPr/>
          <a:lstStyle/>
          <a:p>
            <a:pPr marL="342900" indent="-342900" algn="ctr">
              <a:spcBef>
                <a:spcPct val="20000"/>
              </a:spcBef>
              <a:buClr>
                <a:schemeClr val="folHlink"/>
              </a:buClr>
              <a:buSzPct val="60000"/>
              <a:buFont typeface="Wingdings" pitchFamily="2" charset="2"/>
              <a:buNone/>
            </a:pPr>
            <a:r>
              <a:rPr lang="en-US" sz="3600" b="1" dirty="0" smtClean="0">
                <a:solidFill>
                  <a:schemeClr val="tx2"/>
                </a:solidFill>
                <a:ea typeface="Tahoma" panose="020B0604030504040204" pitchFamily="34" charset="0"/>
                <a:cs typeface="Tahoma" panose="020B0604030504040204" pitchFamily="34" charset="0"/>
              </a:rPr>
              <a:t>Office </a:t>
            </a:r>
            <a:r>
              <a:rPr lang="en-US" sz="3600" b="1" dirty="0">
                <a:solidFill>
                  <a:schemeClr val="tx2"/>
                </a:solidFill>
                <a:ea typeface="Tahoma" panose="020B0604030504040204" pitchFamily="34" charset="0"/>
                <a:cs typeface="Tahoma" panose="020B0604030504040204" pitchFamily="34" charset="0"/>
              </a:rPr>
              <a:t>of Research Integrity and Protections </a:t>
            </a:r>
            <a:r>
              <a:rPr lang="en-US" sz="3600" b="1" dirty="0" smtClean="0">
                <a:solidFill>
                  <a:schemeClr val="tx2"/>
                </a:solidFill>
                <a:ea typeface="Tahoma" panose="020B0604030504040204" pitchFamily="34" charset="0"/>
                <a:cs typeface="Tahoma" panose="020B0604030504040204" pitchFamily="34" charset="0"/>
              </a:rPr>
              <a:t>(ORIP)</a:t>
            </a:r>
          </a:p>
          <a:p>
            <a:pPr marL="342900" indent="-342900" algn="ctr">
              <a:spcBef>
                <a:spcPct val="20000"/>
              </a:spcBef>
              <a:buClr>
                <a:schemeClr val="folHlink"/>
              </a:buClr>
              <a:buSzPct val="60000"/>
              <a:buFont typeface="Wingdings" pitchFamily="2" charset="2"/>
              <a:buNone/>
            </a:pPr>
            <a:r>
              <a:rPr lang="en-US" sz="2300" b="1" dirty="0" smtClean="0">
                <a:solidFill>
                  <a:schemeClr val="tx2"/>
                </a:solidFill>
                <a:ea typeface="Tahoma" panose="020B0604030504040204" pitchFamily="34" charset="0"/>
                <a:cs typeface="Tahoma" panose="020B0604030504040204" pitchFamily="34" charset="0"/>
              </a:rPr>
              <a:t>Tracy Cromp </a:t>
            </a:r>
          </a:p>
          <a:p>
            <a:pPr marL="342900" indent="-342900" algn="ctr">
              <a:spcBef>
                <a:spcPct val="20000"/>
              </a:spcBef>
              <a:buClr>
                <a:schemeClr val="folHlink"/>
              </a:buClr>
              <a:buSzPct val="60000"/>
              <a:buFont typeface="Wingdings" pitchFamily="2" charset="2"/>
              <a:buNone/>
            </a:pPr>
            <a:r>
              <a:rPr lang="en-US" sz="2300" b="1" dirty="0" smtClean="0">
                <a:solidFill>
                  <a:schemeClr val="tx2"/>
                </a:solidFill>
                <a:ea typeface="Tahoma" panose="020B0604030504040204" pitchFamily="34" charset="0"/>
                <a:cs typeface="Tahoma" panose="020B0604030504040204" pitchFamily="34" charset="0"/>
              </a:rPr>
              <a:t>Director</a:t>
            </a:r>
          </a:p>
          <a:p>
            <a:pPr marL="342900" indent="-342900" algn="ctr">
              <a:spcBef>
                <a:spcPct val="20000"/>
              </a:spcBef>
              <a:buClr>
                <a:schemeClr val="folHlink"/>
              </a:buClr>
              <a:buSzPct val="60000"/>
              <a:buFont typeface="Wingdings" pitchFamily="2" charset="2"/>
              <a:buNone/>
            </a:pPr>
            <a:endParaRPr lang="en-US" sz="3600" b="1" dirty="0">
              <a:solidFill>
                <a:schemeClr val="tx2"/>
              </a:solidFill>
              <a:latin typeface="Times New Roman" pitchFamily="18" charset="0"/>
            </a:endParaRPr>
          </a:p>
          <a:p>
            <a:pPr marL="342900" indent="-342900" algn="ctr">
              <a:spcBef>
                <a:spcPct val="20000"/>
              </a:spcBef>
              <a:buClr>
                <a:schemeClr val="folHlink"/>
              </a:buClr>
              <a:buSzPct val="60000"/>
              <a:buFont typeface="Wingdings" pitchFamily="2" charset="2"/>
              <a:buNone/>
            </a:pPr>
            <a:r>
              <a:rPr lang="en-US" sz="2800" b="1" dirty="0" smtClean="0">
                <a:solidFill>
                  <a:srgbClr val="FF0000"/>
                </a:solidFill>
              </a:rPr>
              <a:t>orip</a:t>
            </a:r>
            <a:r>
              <a:rPr lang="en-US" sz="2800" dirty="0" smtClean="0">
                <a:solidFill>
                  <a:srgbClr val="FF0000"/>
                </a:solidFill>
              </a:rPr>
              <a:t>.syr.edu</a:t>
            </a:r>
          </a:p>
          <a:p>
            <a:pPr marL="342900" indent="-342900" algn="ctr">
              <a:spcBef>
                <a:spcPct val="20000"/>
              </a:spcBef>
              <a:buClr>
                <a:schemeClr val="folHlink"/>
              </a:buClr>
              <a:buSzPct val="60000"/>
              <a:buFont typeface="Wingdings" pitchFamily="2" charset="2"/>
              <a:buNone/>
            </a:pPr>
            <a:r>
              <a:rPr lang="en-US" sz="2800" b="1" dirty="0" smtClean="0">
                <a:solidFill>
                  <a:schemeClr val="tx2"/>
                </a:solidFill>
                <a:latin typeface="Times New Roman" pitchFamily="18" charset="0"/>
              </a:rPr>
              <a:t> </a:t>
            </a:r>
            <a:endParaRPr lang="en-US" sz="2800" b="1" dirty="0">
              <a:solidFill>
                <a:schemeClr val="tx2"/>
              </a:solidFill>
              <a:latin typeface="Times New Roman" pitchFamily="18" charset="0"/>
            </a:endParaRPr>
          </a:p>
          <a:p>
            <a:pPr marL="342900" indent="-342900" algn="r">
              <a:spcBef>
                <a:spcPct val="20000"/>
              </a:spcBef>
              <a:buClr>
                <a:schemeClr val="folHlink"/>
              </a:buClr>
              <a:buSzPct val="60000"/>
              <a:buFont typeface="Wingdings" pitchFamily="2" charset="2"/>
              <a:buNone/>
            </a:pPr>
            <a:endParaRPr lang="en-US" sz="2800" b="1" dirty="0">
              <a:solidFill>
                <a:schemeClr val="tx2"/>
              </a:solidFill>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ORIP Staff</a:t>
            </a:r>
            <a:endParaRPr lang="en-US" b="1" dirty="0"/>
          </a:p>
        </p:txBody>
      </p:sp>
      <p:sp>
        <p:nvSpPr>
          <p:cNvPr id="3" name="Content Placeholder 2"/>
          <p:cNvSpPr>
            <a:spLocks noGrp="1"/>
          </p:cNvSpPr>
          <p:nvPr>
            <p:ph idx="1"/>
          </p:nvPr>
        </p:nvSpPr>
        <p:spPr>
          <a:xfrm>
            <a:off x="1182688" y="2017712"/>
            <a:ext cx="7772400" cy="4687887"/>
          </a:xfrm>
        </p:spPr>
        <p:txBody>
          <a:bodyPr/>
          <a:lstStyle/>
          <a:p>
            <a:r>
              <a:rPr lang="en-US" dirty="0" smtClean="0"/>
              <a:t>Chris Diederich-Office Assistant</a:t>
            </a:r>
          </a:p>
          <a:p>
            <a:r>
              <a:rPr lang="en-US" dirty="0" smtClean="0"/>
              <a:t>Jeanne Diederich-ORIP/IRB Admin</a:t>
            </a:r>
          </a:p>
          <a:p>
            <a:r>
              <a:rPr lang="en-US" dirty="0" smtClean="0"/>
              <a:t>Misty Touchette-Animal Facilities Manager/IACUC Administrator</a:t>
            </a:r>
          </a:p>
          <a:p>
            <a:r>
              <a:rPr lang="en-US" dirty="0" smtClean="0"/>
              <a:t>Mark Woods-Lab Animal Resources supervisor</a:t>
            </a:r>
          </a:p>
          <a:p>
            <a:r>
              <a:rPr lang="en-US" dirty="0" smtClean="0"/>
              <a:t>Amy Connolly-Animal Lab Technician</a:t>
            </a:r>
          </a:p>
          <a:p>
            <a:r>
              <a:rPr lang="en-US" dirty="0" smtClean="0"/>
              <a:t>KC Palmer-Animal Lab Technician</a:t>
            </a:r>
          </a:p>
          <a:p>
            <a:endParaRPr lang="en-US" dirty="0"/>
          </a:p>
        </p:txBody>
      </p:sp>
    </p:spTree>
    <p:extLst>
      <p:ext uri="{BB962C8B-B14F-4D97-AF65-F5344CB8AC3E}">
        <p14:creationId xmlns:p14="http://schemas.microsoft.com/office/powerpoint/2010/main" val="2514333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2209800"/>
            <a:ext cx="7848600" cy="1938992"/>
          </a:xfrm>
          <a:prstGeom prst="rect">
            <a:avLst/>
          </a:prstGeom>
        </p:spPr>
        <p:txBody>
          <a:bodyPr wrap="square">
            <a:spAutoFit/>
          </a:bodyPr>
          <a:lstStyle/>
          <a:p>
            <a:pPr algn="ctr"/>
            <a:r>
              <a:rPr lang="en-US" sz="4000" b="1" dirty="0" smtClean="0">
                <a:latin typeface="Times New Roman" pitchFamily="18" charset="0"/>
              </a:rPr>
              <a:t/>
            </a:r>
            <a:br>
              <a:rPr lang="en-US" sz="4000" b="1" dirty="0" smtClean="0">
                <a:latin typeface="Times New Roman" pitchFamily="18" charset="0"/>
              </a:rPr>
            </a:br>
            <a:r>
              <a:rPr lang="en-US" sz="4000" b="1" dirty="0" smtClean="0">
                <a:latin typeface="Times New Roman" pitchFamily="18" charset="0"/>
              </a:rPr>
              <a:t/>
            </a:r>
            <a:br>
              <a:rPr lang="en-US" sz="4000" b="1" dirty="0" smtClean="0">
                <a:latin typeface="Times New Roman" pitchFamily="18" charset="0"/>
              </a:rPr>
            </a:br>
            <a:endParaRPr lang="en-US" sz="4000" dirty="0"/>
          </a:p>
        </p:txBody>
      </p:sp>
      <p:sp>
        <p:nvSpPr>
          <p:cNvPr id="2" name="Rectangle 1"/>
          <p:cNvSpPr/>
          <p:nvPr/>
        </p:nvSpPr>
        <p:spPr>
          <a:xfrm>
            <a:off x="1143000" y="2459504"/>
            <a:ext cx="6629400" cy="3539430"/>
          </a:xfrm>
          <a:prstGeom prst="rect">
            <a:avLst/>
          </a:prstGeom>
        </p:spPr>
        <p:txBody>
          <a:bodyPr wrap="square">
            <a:spAutoFit/>
          </a:bodyPr>
          <a:lstStyle/>
          <a:p>
            <a:r>
              <a:rPr lang="en-US" sz="2800" dirty="0"/>
              <a:t>ORIP supports the institution </a:t>
            </a:r>
            <a:r>
              <a:rPr lang="en-US" sz="2800" dirty="0" smtClean="0"/>
              <a:t>in ensuring </a:t>
            </a:r>
            <a:r>
              <a:rPr lang="en-US" sz="2800" dirty="0"/>
              <a:t>the University’s solid commitment to </a:t>
            </a:r>
            <a:r>
              <a:rPr lang="en-US" sz="2800" dirty="0" smtClean="0"/>
              <a:t>compliance:</a:t>
            </a:r>
          </a:p>
          <a:p>
            <a:pPr marL="914400" lvl="1" indent="-457200">
              <a:buFont typeface="Arial" panose="020B0604020202020204" pitchFamily="34" charset="0"/>
              <a:buChar char="•"/>
            </a:pPr>
            <a:r>
              <a:rPr lang="en-US" sz="2800" dirty="0" smtClean="0"/>
              <a:t>Regulations</a:t>
            </a:r>
          </a:p>
          <a:p>
            <a:pPr marL="914400" lvl="1" indent="-457200">
              <a:buFont typeface="Arial" panose="020B0604020202020204" pitchFamily="34" charset="0"/>
              <a:buChar char="•"/>
            </a:pPr>
            <a:r>
              <a:rPr lang="en-US" sz="2800" dirty="0" smtClean="0"/>
              <a:t>State laws</a:t>
            </a:r>
          </a:p>
          <a:p>
            <a:pPr marL="914400" lvl="1" indent="-457200">
              <a:buFont typeface="Arial" panose="020B0604020202020204" pitchFamily="34" charset="0"/>
              <a:buChar char="•"/>
            </a:pPr>
            <a:r>
              <a:rPr lang="en-US" sz="2800" dirty="0" smtClean="0"/>
              <a:t>Federal wide assurance (human research)</a:t>
            </a:r>
          </a:p>
          <a:p>
            <a:pPr marL="914400" lvl="1" indent="-457200">
              <a:buFont typeface="Arial" panose="020B0604020202020204" pitchFamily="34" charset="0"/>
              <a:buChar char="•"/>
            </a:pPr>
            <a:r>
              <a:rPr lang="en-US" sz="2800" dirty="0" smtClean="0"/>
              <a:t>PHS Assurance (animal research)</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required to be reviewed and approved?</a:t>
            </a:r>
            <a:endParaRPr lang="en-US" b="1" dirty="0"/>
          </a:p>
        </p:txBody>
      </p:sp>
      <p:sp>
        <p:nvSpPr>
          <p:cNvPr id="3" name="Content Placeholder 2"/>
          <p:cNvSpPr>
            <a:spLocks noGrp="1"/>
          </p:cNvSpPr>
          <p:nvPr>
            <p:ph idx="1"/>
          </p:nvPr>
        </p:nvSpPr>
        <p:spPr/>
        <p:txBody>
          <a:bodyPr/>
          <a:lstStyle/>
          <a:p>
            <a:r>
              <a:rPr lang="en-US" dirty="0" smtClean="0"/>
              <a:t>Per SU’s PHS Assurance-All research and teaching activities involving animals regardless of funding source</a:t>
            </a:r>
          </a:p>
          <a:p>
            <a:r>
              <a:rPr lang="en-US" dirty="0" smtClean="0"/>
              <a:t>Per SU’s FWA-All research that meets the definition of human subjects research regardless of funding source</a:t>
            </a:r>
          </a:p>
          <a:p>
            <a:endParaRPr lang="en-US" dirty="0"/>
          </a:p>
        </p:txBody>
      </p:sp>
    </p:spTree>
    <p:extLst>
      <p:ext uri="{BB962C8B-B14F-4D97-AF65-F5344CB8AC3E}">
        <p14:creationId xmlns:p14="http://schemas.microsoft.com/office/powerpoint/2010/main" val="2539198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762000" y="1981200"/>
            <a:ext cx="7696200" cy="4315027"/>
          </a:xfrm>
          <a:prstGeom prst="rect">
            <a:avLst/>
          </a:prstGeom>
          <a:noFill/>
          <a:ln w="9525">
            <a:noFill/>
            <a:miter lim="800000"/>
            <a:headEnd/>
            <a:tailEnd/>
          </a:ln>
        </p:spPr>
        <p:txBody>
          <a:bodyPr>
            <a:spAutoFit/>
          </a:bodyPr>
          <a:lstStyle/>
          <a:p>
            <a:pPr>
              <a:buFont typeface="Wingdings" pitchFamily="2" charset="2"/>
              <a:buNone/>
            </a:pPr>
            <a:r>
              <a:rPr lang="en-US" sz="2800" dirty="0"/>
              <a:t>The office provides assistance to faculty, staff and students who are working with animals or humans in research and provides administrative support for the Institutional Review Board (IRB) and the Institutional Animal Care and Use Committee (IACUC). </a:t>
            </a:r>
            <a:endParaRPr lang="en-US" sz="2800" dirty="0" smtClean="0">
              <a:latin typeface="Times New Roman" pitchFamily="18" charset="0"/>
            </a:endParaRPr>
          </a:p>
          <a:p>
            <a:pPr>
              <a:buFont typeface="Wingdings" pitchFamily="2" charset="2"/>
              <a:buNone/>
            </a:pPr>
            <a:endParaRPr lang="en-US" sz="2800" dirty="0">
              <a:latin typeface="Times New Roman" pitchFamily="18" charset="0"/>
            </a:endParaRPr>
          </a:p>
          <a:p>
            <a:pPr>
              <a:lnSpc>
                <a:spcPct val="90000"/>
              </a:lnSpc>
              <a:spcBef>
                <a:spcPct val="50000"/>
              </a:spcBef>
              <a:buClr>
                <a:schemeClr val="hlink"/>
              </a:buClr>
              <a:buFont typeface="Wingdings" pitchFamily="2" charset="2"/>
              <a:buChar char="§"/>
            </a:pPr>
            <a:endParaRPr lang="en-US" sz="2800" dirty="0">
              <a:latin typeface="Times New Roman" pitchFamily="18" charset="0"/>
            </a:endParaRPr>
          </a:p>
          <a:p>
            <a:pPr>
              <a:lnSpc>
                <a:spcPct val="90000"/>
              </a:lnSpc>
              <a:spcBef>
                <a:spcPct val="50000"/>
              </a:spcBef>
              <a:buClr>
                <a:schemeClr val="hlink"/>
              </a:buClr>
              <a:buFont typeface="Wingdings" pitchFamily="2" charset="2"/>
              <a:buChar char="§"/>
            </a:pPr>
            <a:endParaRPr lang="en-US" sz="2800" i="1" dirty="0">
              <a:latin typeface="Times New Roman" pitchFamily="18" charset="0"/>
            </a:endParaRPr>
          </a:p>
        </p:txBody>
      </p:sp>
    </p:spTree>
    <p:extLst>
      <p:ext uri="{BB962C8B-B14F-4D97-AF65-F5344CB8AC3E}">
        <p14:creationId xmlns:p14="http://schemas.microsoft.com/office/powerpoint/2010/main" val="2944041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381000"/>
            <a:ext cx="7793037" cy="1379538"/>
          </a:xfrm>
        </p:spPr>
        <p:txBody>
          <a:bodyPr/>
          <a:lstStyle/>
          <a:p>
            <a:pPr algn="ctr"/>
            <a:r>
              <a:rPr lang="en-US" b="1" dirty="0" smtClean="0">
                <a:latin typeface="Tahoma" panose="020B0604030504040204" pitchFamily="34" charset="0"/>
                <a:ea typeface="Tahoma" panose="020B0604030504040204" pitchFamily="34" charset="0"/>
                <a:cs typeface="Tahoma" panose="020B0604030504040204" pitchFamily="34" charset="0"/>
              </a:rPr>
              <a:t/>
            </a:r>
            <a:br>
              <a:rPr lang="en-US" b="1" dirty="0" smtClean="0">
                <a:latin typeface="Tahoma" panose="020B0604030504040204" pitchFamily="34" charset="0"/>
                <a:ea typeface="Tahoma" panose="020B0604030504040204" pitchFamily="34" charset="0"/>
                <a:cs typeface="Tahoma" panose="020B0604030504040204" pitchFamily="34" charset="0"/>
              </a:rPr>
            </a:br>
            <a:r>
              <a:rPr lang="en-US" b="1" dirty="0">
                <a:latin typeface="Tahoma" panose="020B0604030504040204" pitchFamily="34" charset="0"/>
                <a:ea typeface="Tahoma" panose="020B0604030504040204" pitchFamily="34" charset="0"/>
                <a:cs typeface="Tahoma" panose="020B0604030504040204" pitchFamily="34" charset="0"/>
              </a:rPr>
              <a:t/>
            </a:r>
            <a:br>
              <a:rPr lang="en-US" b="1" dirty="0">
                <a:latin typeface="Tahoma" panose="020B0604030504040204" pitchFamily="34" charset="0"/>
                <a:ea typeface="Tahoma" panose="020B0604030504040204" pitchFamily="34" charset="0"/>
                <a:cs typeface="Tahoma" panose="020B0604030504040204" pitchFamily="34" charset="0"/>
              </a:rPr>
            </a:br>
            <a:r>
              <a:rPr lang="en-US" b="1" dirty="0" smtClean="0">
                <a:latin typeface="Tahoma" panose="020B0604030504040204" pitchFamily="34" charset="0"/>
                <a:ea typeface="Tahoma" panose="020B0604030504040204" pitchFamily="34" charset="0"/>
                <a:cs typeface="Tahoma" panose="020B0604030504040204" pitchFamily="34" charset="0"/>
              </a:rPr>
              <a:t/>
            </a:r>
            <a:br>
              <a:rPr lang="en-US" b="1" dirty="0" smtClean="0">
                <a:latin typeface="Tahoma" panose="020B0604030504040204" pitchFamily="34" charset="0"/>
                <a:ea typeface="Tahoma" panose="020B0604030504040204" pitchFamily="34" charset="0"/>
                <a:cs typeface="Tahoma" panose="020B0604030504040204" pitchFamily="34" charset="0"/>
              </a:rPr>
            </a:br>
            <a:r>
              <a:rPr lang="en-US" b="1" dirty="0" smtClean="0">
                <a:latin typeface="Tahoma" panose="020B0604030504040204" pitchFamily="34" charset="0"/>
                <a:ea typeface="Tahoma" panose="020B0604030504040204" pitchFamily="34" charset="0"/>
                <a:cs typeface="Tahoma" panose="020B0604030504040204" pitchFamily="34" charset="0"/>
              </a:rPr>
              <a:t/>
            </a:r>
            <a:br>
              <a:rPr lang="en-US" b="1" dirty="0" smtClean="0">
                <a:latin typeface="Tahoma" panose="020B0604030504040204" pitchFamily="34" charset="0"/>
                <a:ea typeface="Tahoma" panose="020B0604030504040204" pitchFamily="34" charset="0"/>
                <a:cs typeface="Tahoma" panose="020B0604030504040204" pitchFamily="34" charset="0"/>
              </a:rPr>
            </a:br>
            <a:r>
              <a:rPr lang="en-US" b="1" dirty="0" smtClean="0">
                <a:latin typeface="Tahoma" panose="020B0604030504040204" pitchFamily="34" charset="0"/>
                <a:ea typeface="Tahoma" panose="020B0604030504040204" pitchFamily="34" charset="0"/>
                <a:cs typeface="Tahoma" panose="020B0604030504040204" pitchFamily="34" charset="0"/>
              </a:rPr>
              <a:t>How </a:t>
            </a:r>
            <a:r>
              <a:rPr lang="en-US" b="1" dirty="0">
                <a:latin typeface="Tahoma" panose="020B0604030504040204" pitchFamily="34" charset="0"/>
                <a:ea typeface="Tahoma" panose="020B0604030504040204" pitchFamily="34" charset="0"/>
                <a:cs typeface="Tahoma" panose="020B0604030504040204" pitchFamily="34" charset="0"/>
              </a:rPr>
              <a:t>do we do this?</a:t>
            </a:r>
            <a:br>
              <a:rPr lang="en-US" b="1" dirty="0">
                <a:latin typeface="Tahoma" panose="020B0604030504040204" pitchFamily="34" charset="0"/>
                <a:ea typeface="Tahoma" panose="020B0604030504040204" pitchFamily="34" charset="0"/>
                <a:cs typeface="Tahoma" panose="020B0604030504040204" pitchFamily="34"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182688" y="2017712"/>
            <a:ext cx="7772400" cy="4459287"/>
          </a:xfrm>
        </p:spPr>
        <p:txBody>
          <a:bodyPr/>
          <a:lstStyle/>
          <a:p>
            <a:pPr>
              <a:spcBef>
                <a:spcPts val="0"/>
              </a:spcBef>
              <a:spcAft>
                <a:spcPts val="1200"/>
              </a:spcAft>
            </a:pPr>
            <a:r>
              <a:rPr lang="en-US" sz="4000" dirty="0" smtClean="0">
                <a:latin typeface="Tahoma" panose="020B0604030504040204" pitchFamily="34" charset="0"/>
                <a:ea typeface="Tahoma" panose="020B0604030504040204" pitchFamily="34" charset="0"/>
                <a:cs typeface="Tahoma" panose="020B0604030504040204" pitchFamily="34" charset="0"/>
              </a:rPr>
              <a:t>Presentations</a:t>
            </a:r>
          </a:p>
          <a:p>
            <a:pPr>
              <a:spcBef>
                <a:spcPts val="0"/>
              </a:spcBef>
              <a:spcAft>
                <a:spcPts val="1200"/>
              </a:spcAft>
            </a:pPr>
            <a:r>
              <a:rPr lang="en-US" sz="4000" dirty="0">
                <a:latin typeface="Tahoma" panose="020B0604030504040204" pitchFamily="34" charset="0"/>
                <a:ea typeface="Tahoma" panose="020B0604030504040204" pitchFamily="34" charset="0"/>
                <a:cs typeface="Tahoma" panose="020B0604030504040204" pitchFamily="34" charset="0"/>
              </a:rPr>
              <a:t>O</a:t>
            </a:r>
            <a:r>
              <a:rPr lang="en-US" sz="4000" dirty="0" smtClean="0">
                <a:latin typeface="Tahoma" panose="020B0604030504040204" pitchFamily="34" charset="0"/>
                <a:ea typeface="Tahoma" panose="020B0604030504040204" pitchFamily="34" charset="0"/>
                <a:cs typeface="Tahoma" panose="020B0604030504040204" pitchFamily="34" charset="0"/>
              </a:rPr>
              <a:t>nline training modules</a:t>
            </a:r>
          </a:p>
          <a:p>
            <a:pPr>
              <a:spcBef>
                <a:spcPts val="0"/>
              </a:spcBef>
              <a:spcAft>
                <a:spcPts val="1200"/>
              </a:spcAft>
            </a:pPr>
            <a:r>
              <a:rPr lang="en-US" sz="4000" dirty="0" smtClean="0">
                <a:latin typeface="Tahoma" panose="020B0604030504040204" pitchFamily="34" charset="0"/>
                <a:ea typeface="Tahoma" panose="020B0604030504040204" pitchFamily="34" charset="0"/>
                <a:cs typeface="Tahoma" panose="020B0604030504040204" pitchFamily="34" charset="0"/>
              </a:rPr>
              <a:t>One-on-one appointments with faculty and students</a:t>
            </a:r>
          </a:p>
          <a:p>
            <a:pPr>
              <a:spcBef>
                <a:spcPts val="0"/>
              </a:spcBef>
              <a:spcAft>
                <a:spcPts val="1200"/>
              </a:spcAft>
            </a:pPr>
            <a:r>
              <a:rPr lang="en-US" sz="4000" dirty="0" smtClean="0">
                <a:latin typeface="Tahoma" panose="020B0604030504040204" pitchFamily="34" charset="0"/>
                <a:ea typeface="Tahoma" panose="020B0604030504040204" pitchFamily="34" charset="0"/>
                <a:cs typeface="Tahoma" panose="020B0604030504040204" pitchFamily="34" charset="0"/>
              </a:rPr>
              <a:t>Pre-review of protocols</a:t>
            </a:r>
          </a:p>
          <a:p>
            <a:pPr>
              <a:spcBef>
                <a:spcPts val="0"/>
              </a:spcBef>
              <a:spcAft>
                <a:spcPts val="1200"/>
              </a:spcAft>
            </a:pPr>
            <a:r>
              <a:rPr lang="en-US" sz="4000" dirty="0" smtClean="0">
                <a:latin typeface="Tahoma" panose="020B0604030504040204" pitchFamily="34" charset="0"/>
                <a:ea typeface="Tahoma" panose="020B0604030504040204" pitchFamily="34" charset="0"/>
                <a:cs typeface="Tahoma" panose="020B0604030504040204" pitchFamily="34" charset="0"/>
              </a:rPr>
              <a:t>Phone Calls/Emails</a:t>
            </a:r>
          </a:p>
          <a:p>
            <a:pPr marL="0" indent="0">
              <a:spcBef>
                <a:spcPts val="0"/>
              </a:spcBef>
              <a:spcAft>
                <a:spcPts val="1200"/>
              </a:spcAft>
              <a:buNone/>
            </a:pPr>
            <a:endParaRPr lang="en-US" sz="4800" dirty="0" smtClean="0">
              <a:latin typeface="Tahoma" panose="020B0604030504040204" pitchFamily="34" charset="0"/>
              <a:ea typeface="Tahoma" panose="020B0604030504040204" pitchFamily="34" charset="0"/>
              <a:cs typeface="Tahoma" panose="020B0604030504040204" pitchFamily="34" charset="0"/>
            </a:endParaRPr>
          </a:p>
          <a:p>
            <a:pPr indent="0" eaLnBrk="1" hangingPunct="1">
              <a:lnSpc>
                <a:spcPct val="90000"/>
              </a:lnSpc>
              <a:spcBef>
                <a:spcPct val="50000"/>
              </a:spcBef>
              <a:buClr>
                <a:schemeClr val="hlink"/>
              </a:buClr>
              <a:buSzTx/>
              <a:buNone/>
            </a:pPr>
            <a:endParaRPr lang="en-US" sz="1400" dirty="0" smtClean="0">
              <a:latin typeface="Times New Roman" pitchFamily="18" charset="0"/>
            </a:endParaRPr>
          </a:p>
          <a:p>
            <a:pPr>
              <a:buNone/>
            </a:pPr>
            <a:endParaRPr lang="en-US" dirty="0"/>
          </a:p>
        </p:txBody>
      </p:sp>
    </p:spTree>
    <p:extLst>
      <p:ext uri="{BB962C8B-B14F-4D97-AF65-F5344CB8AC3E}">
        <p14:creationId xmlns:p14="http://schemas.microsoft.com/office/powerpoint/2010/main" val="353148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n-US" dirty="0" smtClean="0">
                <a:latin typeface="Times New Roman" pitchFamily="18" charset="0"/>
              </a:rPr>
              <a:t/>
            </a:r>
            <a:br>
              <a:rPr lang="en-US" dirty="0" smtClean="0">
                <a:latin typeface="Times New Roman" pitchFamily="18" charset="0"/>
              </a:rPr>
            </a:br>
            <a:r>
              <a:rPr lang="en-US" sz="4000" b="1" dirty="0" smtClean="0">
                <a:latin typeface="Tahoma" panose="020B0604030504040204" pitchFamily="34" charset="0"/>
                <a:ea typeface="Tahoma" panose="020B0604030504040204" pitchFamily="34" charset="0"/>
                <a:cs typeface="Tahoma" panose="020B0604030504040204" pitchFamily="34" charset="0"/>
              </a:rPr>
              <a:t>ORIP Website</a:t>
            </a:r>
            <a:br>
              <a:rPr lang="en-US" sz="4000" b="1" dirty="0" smtClean="0">
                <a:latin typeface="Tahoma" panose="020B0604030504040204" pitchFamily="34" charset="0"/>
                <a:ea typeface="Tahoma" panose="020B0604030504040204" pitchFamily="34" charset="0"/>
                <a:cs typeface="Tahoma" panose="020B0604030504040204" pitchFamily="34" charset="0"/>
              </a:rPr>
            </a:br>
            <a:r>
              <a:rPr lang="en-US" sz="4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ORIP.syr.edu</a:t>
            </a:r>
          </a:p>
        </p:txBody>
      </p:sp>
      <p:sp>
        <p:nvSpPr>
          <p:cNvPr id="6147" name="Rectangle 3"/>
          <p:cNvSpPr>
            <a:spLocks noGrp="1" noChangeArrowheads="1"/>
          </p:cNvSpPr>
          <p:nvPr>
            <p:ph type="body" idx="1"/>
          </p:nvPr>
        </p:nvSpPr>
        <p:spPr/>
        <p:txBody>
          <a:bodyPr/>
          <a:lstStyle/>
          <a:p>
            <a:pPr marL="0" indent="0" eaLnBrk="1" hangingPunct="1">
              <a:buNone/>
            </a:pPr>
            <a:r>
              <a:rPr lang="en-US" dirty="0" smtClean="0"/>
              <a:t>Human Research or Animal Research </a:t>
            </a:r>
          </a:p>
          <a:p>
            <a:pPr marL="857250" lvl="1" indent="-457200" eaLnBrk="1" hangingPunct="1"/>
            <a:r>
              <a:rPr lang="en-US" sz="3200" dirty="0" smtClean="0"/>
              <a:t>Policies</a:t>
            </a:r>
          </a:p>
          <a:p>
            <a:pPr marL="857250" lvl="1" indent="-457200" eaLnBrk="1" hangingPunct="1"/>
            <a:r>
              <a:rPr lang="en-US" sz="3200" dirty="0" smtClean="0"/>
              <a:t>Templates (</a:t>
            </a:r>
            <a:r>
              <a:rPr lang="en-US" sz="3200" dirty="0" smtClean="0"/>
              <a:t>Informed </a:t>
            </a:r>
            <a:r>
              <a:rPr lang="en-US" sz="3200" dirty="0" smtClean="0"/>
              <a:t>consent, letters of </a:t>
            </a:r>
            <a:r>
              <a:rPr lang="en-US" sz="3200" dirty="0" smtClean="0"/>
              <a:t>cooperation, etc.)</a:t>
            </a:r>
            <a:endParaRPr lang="en-US" sz="3200" dirty="0" smtClean="0"/>
          </a:p>
          <a:p>
            <a:pPr marL="857250" lvl="1" indent="-457200" eaLnBrk="1" hangingPunct="1"/>
            <a:r>
              <a:rPr lang="en-US" sz="3200" dirty="0" smtClean="0"/>
              <a:t>Application Forms</a:t>
            </a:r>
          </a:p>
          <a:p>
            <a:pPr marL="857250" lvl="1" indent="-457200" eaLnBrk="1" hangingPunct="1"/>
            <a:r>
              <a:rPr lang="en-US" sz="3200" dirty="0" smtClean="0"/>
              <a:t>Contact information</a:t>
            </a:r>
          </a:p>
          <a:p>
            <a:pPr marL="0" indent="0" eaLnBrk="1" hangingPunct="1">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ChangeArrowheads="1"/>
          </p:cNvSpPr>
          <p:nvPr/>
        </p:nvSpPr>
        <p:spPr bwMode="auto">
          <a:xfrm>
            <a:off x="762000" y="1981200"/>
            <a:ext cx="7848600" cy="5324535"/>
          </a:xfrm>
          <a:prstGeom prst="rect">
            <a:avLst/>
          </a:prstGeom>
          <a:noFill/>
          <a:ln w="9525">
            <a:noFill/>
            <a:miter lim="800000"/>
            <a:headEnd/>
            <a:tailEnd/>
          </a:ln>
          <a:effectLst/>
        </p:spPr>
        <p:txBody>
          <a:bodyPr wrap="square">
            <a:spAutoFit/>
          </a:bodyPr>
          <a:lstStyle/>
          <a:p>
            <a:pPr marL="0" indent="0" eaLnBrk="1" hangingPunct="1">
              <a:buClr>
                <a:schemeClr val="hlink"/>
              </a:buClr>
              <a:buSzTx/>
              <a:buNone/>
            </a:pPr>
            <a:r>
              <a:rPr lang="en-US" dirty="0">
                <a:latin typeface="Times New Roman" pitchFamily="18" charset="0"/>
              </a:rPr>
              <a:t>	</a:t>
            </a:r>
            <a:r>
              <a:rPr lang="en-US" dirty="0" smtClean="0">
                <a:latin typeface="+mn-lt"/>
              </a:rPr>
              <a:t>Research Involving </a:t>
            </a:r>
            <a:r>
              <a:rPr lang="en-US" dirty="0">
                <a:latin typeface="+mn-lt"/>
              </a:rPr>
              <a:t>H</a:t>
            </a:r>
            <a:r>
              <a:rPr lang="en-US" dirty="0" smtClean="0">
                <a:latin typeface="+mn-lt"/>
              </a:rPr>
              <a:t>uman </a:t>
            </a:r>
            <a:r>
              <a:rPr lang="en-US" dirty="0">
                <a:latin typeface="+mn-lt"/>
              </a:rPr>
              <a:t>S</a:t>
            </a:r>
            <a:r>
              <a:rPr lang="en-US" dirty="0" smtClean="0">
                <a:latin typeface="+mn-lt"/>
              </a:rPr>
              <a:t>ubjects</a:t>
            </a:r>
            <a:r>
              <a:rPr lang="en-US" dirty="0">
                <a:latin typeface="+mn-lt"/>
              </a:rPr>
              <a:t>	</a:t>
            </a:r>
            <a:endParaRPr lang="en-US" dirty="0" smtClean="0">
              <a:latin typeface="+mn-lt"/>
            </a:endParaRPr>
          </a:p>
          <a:p>
            <a:pPr marL="0" indent="0" eaLnBrk="1" hangingPunct="1">
              <a:buClr>
                <a:schemeClr val="hlink"/>
              </a:buClr>
              <a:buSzTx/>
              <a:buNone/>
            </a:pPr>
            <a:r>
              <a:rPr lang="en-US" dirty="0" smtClean="0"/>
              <a:t>	121 </a:t>
            </a:r>
            <a:r>
              <a:rPr lang="en-US" dirty="0"/>
              <a:t>Bowne </a:t>
            </a:r>
            <a:r>
              <a:rPr lang="en-US" dirty="0" smtClean="0"/>
              <a:t>Hall</a:t>
            </a:r>
          </a:p>
          <a:p>
            <a:pPr marL="0" indent="0" eaLnBrk="1" hangingPunct="1">
              <a:buClr>
                <a:schemeClr val="hlink"/>
              </a:buClr>
              <a:buSzTx/>
              <a:buNone/>
            </a:pPr>
            <a:r>
              <a:rPr lang="en-US" dirty="0"/>
              <a:t>	</a:t>
            </a:r>
            <a:r>
              <a:rPr lang="en-US" dirty="0" smtClean="0"/>
              <a:t>Jeanne Diederich, Administrator</a:t>
            </a:r>
          </a:p>
          <a:p>
            <a:pPr marL="0" indent="0" eaLnBrk="1" hangingPunct="1">
              <a:buClr>
                <a:schemeClr val="hlink"/>
              </a:buClr>
              <a:buSzTx/>
              <a:buNone/>
            </a:pPr>
            <a:r>
              <a:rPr lang="en-US" dirty="0"/>
              <a:t>	</a:t>
            </a:r>
            <a:r>
              <a:rPr lang="en-US" dirty="0" smtClean="0"/>
              <a:t>Tracy Cromp, Director</a:t>
            </a:r>
            <a:endParaRPr lang="en-US" dirty="0"/>
          </a:p>
          <a:p>
            <a:pPr eaLnBrk="1" hangingPunct="1">
              <a:buClr>
                <a:schemeClr val="hlink"/>
              </a:buClr>
              <a:buSzTx/>
              <a:buFont typeface="Wingdings" pitchFamily="2" charset="2"/>
              <a:buNone/>
            </a:pPr>
            <a:r>
              <a:rPr lang="en-US" dirty="0"/>
              <a:t>	</a:t>
            </a:r>
            <a:r>
              <a:rPr lang="en-US" dirty="0" smtClean="0"/>
              <a:t>Phone: </a:t>
            </a:r>
            <a:r>
              <a:rPr lang="en-US" dirty="0"/>
              <a:t>443-3013</a:t>
            </a:r>
          </a:p>
          <a:p>
            <a:pPr eaLnBrk="1" hangingPunct="1">
              <a:buClr>
                <a:schemeClr val="hlink"/>
              </a:buClr>
              <a:buSzTx/>
              <a:buFont typeface="Wingdings" pitchFamily="2" charset="2"/>
              <a:buNone/>
            </a:pPr>
            <a:r>
              <a:rPr lang="en-US" dirty="0"/>
              <a:t>	</a:t>
            </a:r>
            <a:r>
              <a:rPr lang="en-US" dirty="0" smtClean="0"/>
              <a:t>Email</a:t>
            </a:r>
            <a:r>
              <a:rPr lang="en-US" dirty="0"/>
              <a:t>: </a:t>
            </a:r>
            <a:r>
              <a:rPr lang="en-US" dirty="0">
                <a:hlinkClick r:id="rId3"/>
              </a:rPr>
              <a:t>orip@syr.edu</a:t>
            </a:r>
            <a:r>
              <a:rPr lang="en-US" dirty="0"/>
              <a:t> </a:t>
            </a:r>
            <a:endParaRPr lang="en-US" dirty="0" smtClean="0"/>
          </a:p>
          <a:p>
            <a:pPr eaLnBrk="1" hangingPunct="1">
              <a:buClr>
                <a:schemeClr val="hlink"/>
              </a:buClr>
              <a:buSzTx/>
              <a:buFont typeface="Wingdings" pitchFamily="2" charset="2"/>
              <a:buNone/>
            </a:pPr>
            <a:endParaRPr lang="en-US" dirty="0"/>
          </a:p>
          <a:p>
            <a:pPr eaLnBrk="1" hangingPunct="1">
              <a:buClr>
                <a:schemeClr val="hlink"/>
              </a:buClr>
              <a:buSzTx/>
              <a:buFont typeface="Wingdings" pitchFamily="2" charset="2"/>
              <a:buNone/>
            </a:pPr>
            <a:r>
              <a:rPr lang="en-US" dirty="0" smtClean="0"/>
              <a:t>	Research and Teaching Involving Animals</a:t>
            </a:r>
          </a:p>
          <a:p>
            <a:pPr eaLnBrk="1" hangingPunct="1">
              <a:buClr>
                <a:schemeClr val="hlink"/>
              </a:buClr>
              <a:buSzTx/>
              <a:buFont typeface="Wingdings" pitchFamily="2" charset="2"/>
              <a:buNone/>
            </a:pPr>
            <a:r>
              <a:rPr lang="en-US" dirty="0"/>
              <a:t>	</a:t>
            </a:r>
            <a:r>
              <a:rPr lang="en-US" dirty="0" smtClean="0"/>
              <a:t>Misty Touchette, Facilities Manager and IACUC 		Administrator</a:t>
            </a:r>
          </a:p>
          <a:p>
            <a:pPr eaLnBrk="1" hangingPunct="1">
              <a:buClr>
                <a:schemeClr val="hlink"/>
              </a:buClr>
              <a:buSzTx/>
              <a:buFont typeface="Wingdings" pitchFamily="2" charset="2"/>
              <a:buNone/>
            </a:pPr>
            <a:r>
              <a:rPr lang="en-US" dirty="0"/>
              <a:t>	</a:t>
            </a:r>
            <a:r>
              <a:rPr lang="en-US" dirty="0" smtClean="0"/>
              <a:t>Phone: 443-1690</a:t>
            </a:r>
          </a:p>
          <a:p>
            <a:pPr eaLnBrk="1" hangingPunct="1">
              <a:buClr>
                <a:schemeClr val="hlink"/>
              </a:buClr>
              <a:buSzTx/>
              <a:buFont typeface="Wingdings" pitchFamily="2" charset="2"/>
              <a:buNone/>
            </a:pPr>
            <a:r>
              <a:rPr lang="en-US" dirty="0"/>
              <a:t>	</a:t>
            </a:r>
            <a:r>
              <a:rPr lang="en-US" dirty="0" smtClean="0"/>
              <a:t>Email: </a:t>
            </a:r>
            <a:r>
              <a:rPr lang="en-US" dirty="0" smtClean="0">
                <a:hlinkClick r:id="rId4"/>
              </a:rPr>
              <a:t>mltouche@syr.edu</a:t>
            </a:r>
            <a:endParaRPr lang="en-US" dirty="0" smtClean="0"/>
          </a:p>
          <a:p>
            <a:pPr eaLnBrk="1" hangingPunct="1">
              <a:buClr>
                <a:schemeClr val="hlink"/>
              </a:buClr>
              <a:buSzTx/>
              <a:buFont typeface="Wingdings" pitchFamily="2" charset="2"/>
              <a:buNone/>
            </a:pPr>
            <a:endParaRPr lang="en-US" dirty="0" smtClean="0"/>
          </a:p>
          <a:p>
            <a:pPr eaLnBrk="1" hangingPunct="1">
              <a:buClr>
                <a:schemeClr val="hlink"/>
              </a:buClr>
              <a:buSzTx/>
              <a:buFont typeface="Wingdings" pitchFamily="2" charset="2"/>
              <a:buNone/>
            </a:pPr>
            <a:r>
              <a:rPr lang="en-US" sz="2800" dirty="0"/>
              <a:t>	</a:t>
            </a:r>
          </a:p>
        </p:txBody>
      </p:sp>
      <p:sp>
        <p:nvSpPr>
          <p:cNvPr id="30725" name="Rectangle 5"/>
          <p:cNvSpPr>
            <a:spLocks noChangeArrowheads="1"/>
          </p:cNvSpPr>
          <p:nvPr/>
        </p:nvSpPr>
        <p:spPr bwMode="auto">
          <a:xfrm>
            <a:off x="3329727" y="228600"/>
            <a:ext cx="2770310" cy="769441"/>
          </a:xfrm>
          <a:prstGeom prst="rect">
            <a:avLst/>
          </a:prstGeom>
          <a:noFill/>
          <a:ln w="9525">
            <a:noFill/>
            <a:miter lim="800000"/>
            <a:headEnd/>
            <a:tailEnd/>
          </a:ln>
          <a:effectLst/>
        </p:spPr>
        <p:txBody>
          <a:bodyPr wrap="none">
            <a:spAutoFit/>
          </a:bodyPr>
          <a:lstStyle/>
          <a:p>
            <a:pPr algn="ctr"/>
            <a:r>
              <a:rPr lang="en-US" sz="4400" b="1" dirty="0" smtClean="0">
                <a:solidFill>
                  <a:schemeClr val="tx2"/>
                </a:solidFill>
                <a:latin typeface="Times New Roman" pitchFamily="18" charset="0"/>
              </a:rPr>
              <a:t>Contact us</a:t>
            </a:r>
            <a:endParaRPr lang="en-US" sz="4400" b="1" dirty="0">
              <a:solidFill>
                <a:schemeClr val="tx2"/>
              </a:solidFill>
              <a:latin typeface="Times New Roman" pitchFamily="18" charset="0"/>
            </a:endParaRPr>
          </a:p>
        </p:txBody>
      </p:sp>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3316</TotalTime>
  <Words>193</Words>
  <Application>Microsoft Office PowerPoint</Application>
  <PresentationFormat>On-screen Show (4:3)</PresentationFormat>
  <Paragraphs>57</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Tahoma</vt:lpstr>
      <vt:lpstr>Times New Roman</vt:lpstr>
      <vt:lpstr>Wingdings</vt:lpstr>
      <vt:lpstr>Blends</vt:lpstr>
      <vt:lpstr>PowerPoint Presentation</vt:lpstr>
      <vt:lpstr>ORIP Staff</vt:lpstr>
      <vt:lpstr>PowerPoint Presentation</vt:lpstr>
      <vt:lpstr>What is required to be reviewed and approved?</vt:lpstr>
      <vt:lpstr>PowerPoint Presentation</vt:lpstr>
      <vt:lpstr>    How do we do this? </vt:lpstr>
      <vt:lpstr> ORIP Website ORIP.syr.edu</vt:lpstr>
      <vt:lpstr>PowerPoint Presentation</vt:lpstr>
    </vt:vector>
  </TitlesOfParts>
  <Company>Syracuse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Institutional Review Board and What Are My Responsibilities  As a Graduate Student at  Syracuse University?</dc:title>
  <dc:creator>ospoff</dc:creator>
  <cp:lastModifiedBy>Tracy J Cromp</cp:lastModifiedBy>
  <cp:revision>187</cp:revision>
  <cp:lastPrinted>2015-02-26T20:01:48Z</cp:lastPrinted>
  <dcterms:created xsi:type="dcterms:W3CDTF">2004-10-11T13:00:35Z</dcterms:created>
  <dcterms:modified xsi:type="dcterms:W3CDTF">2015-12-14T22:30:14Z</dcterms:modified>
</cp:coreProperties>
</file>