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6" r:id="rId2"/>
    <p:sldId id="276" r:id="rId3"/>
    <p:sldId id="282" r:id="rId4"/>
    <p:sldId id="259" r:id="rId5"/>
    <p:sldId id="260" r:id="rId6"/>
    <p:sldId id="263" r:id="rId7"/>
    <p:sldId id="266" r:id="rId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75" autoAdjust="0"/>
  </p:normalViewPr>
  <p:slideViewPr>
    <p:cSldViewPr>
      <p:cViewPr varScale="1">
        <p:scale>
          <a:sx n="73" d="100"/>
          <a:sy n="73" d="100"/>
        </p:scale>
        <p:origin x="50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6" y="0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7"/>
            <a:ext cx="301169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6" y="8773957"/>
            <a:ext cx="3011699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CE87A0-65BE-4FF1-8B77-F5E37B0F95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299C-55F5-4133-90B1-C3CF56E127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5996-562E-4325-9D08-F5ECC8C7FA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A4A19-705F-448C-ACDA-AD1F2D4318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058D-1B02-4FC8-9FCC-FB85BA3D7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76E1-9661-43C4-86F1-7405A0807A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27DF-76EE-49BE-A7B2-3A8059F74B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D5A3-3B1C-45B1-9AC5-5011681F38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33080-F053-491A-835A-CAC3EBBC9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DBB5-7DBB-47EC-82E0-E3EA27C1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3540-1CE1-40EC-A43E-41E4F52048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3391FC-A150-4067-8C48-7135ABF6D0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2E4169-FEEB-4527-9FC4-BADE941C7E8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jgraves@syr.edu" TargetMode="External"/><Relationship Id="rId7" Type="http://schemas.openxmlformats.org/officeDocument/2006/relationships/hyperlink" Target="mailto:staub@syr.edu" TargetMode="External"/><Relationship Id="rId2" Type="http://schemas.openxmlformats.org/officeDocument/2006/relationships/hyperlink" Target="mailto:magilber@syr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sdeppa@syr.edu" TargetMode="External"/><Relationship Id="rId5" Type="http://schemas.openxmlformats.org/officeDocument/2006/relationships/hyperlink" Target="mailto:cmcmulli@syr.edu" TargetMode="External"/><Relationship Id="rId4" Type="http://schemas.openxmlformats.org/officeDocument/2006/relationships/hyperlink" Target="mailto:mtmacbla@sy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dirty="0"/>
              <a:t>Working with Sponsored </a:t>
            </a:r>
            <a:r>
              <a:rPr lang="en-US" sz="3800" dirty="0" smtClean="0"/>
              <a:t>Programs</a:t>
            </a:r>
            <a:br>
              <a:rPr lang="en-US" sz="3800" dirty="0" smtClean="0"/>
            </a:br>
            <a:r>
              <a:rPr lang="en-US" sz="3800" dirty="0" smtClean="0"/>
              <a:t> - </a:t>
            </a:r>
            <a:r>
              <a:rPr lang="en-US" sz="3800" i="1" dirty="0" smtClean="0"/>
              <a:t>What we can do for you!! - </a:t>
            </a:r>
            <a:endParaRPr lang="en-US" sz="38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2500" dirty="0"/>
          </a:p>
          <a:p>
            <a:pPr algn="r"/>
            <a:endParaRPr lang="en-US" sz="2500" dirty="0"/>
          </a:p>
          <a:p>
            <a:pPr algn="r"/>
            <a:r>
              <a:rPr lang="en-US" sz="2200" dirty="0" smtClean="0"/>
              <a:t>Stuart Taub</a:t>
            </a:r>
            <a:endParaRPr lang="en-US" sz="2200" dirty="0"/>
          </a:p>
          <a:p>
            <a:pPr algn="r"/>
            <a:r>
              <a:rPr lang="en-US" sz="2200" dirty="0" smtClean="0"/>
              <a:t>Director</a:t>
            </a:r>
          </a:p>
          <a:p>
            <a:pPr algn="r"/>
            <a:r>
              <a:rPr lang="en-US" sz="2200" dirty="0" smtClean="0"/>
              <a:t>113 Bowne Hall </a:t>
            </a:r>
            <a:endParaRPr lang="en-US" sz="2200" dirty="0"/>
          </a:p>
          <a:p>
            <a:pPr algn="r"/>
            <a:r>
              <a:rPr lang="en-US" sz="2200" dirty="0" smtClean="0"/>
              <a:t>staub@syr.edu; x9356</a:t>
            </a:r>
          </a:p>
          <a:p>
            <a:pPr algn="r"/>
            <a:r>
              <a:rPr lang="en-US" sz="2200" dirty="0" smtClean="0"/>
              <a:t>osp.syr.edu</a:t>
            </a:r>
          </a:p>
          <a:p>
            <a:pPr algn="r"/>
            <a:r>
              <a:rPr lang="en-US" sz="1600" dirty="0" smtClean="0"/>
              <a:t>Presentation is adapted from a talk authored by Trish </a:t>
            </a:r>
            <a:r>
              <a:rPr lang="en-US" sz="1600" dirty="0" err="1" smtClean="0"/>
              <a:t>Lowney</a:t>
            </a:r>
            <a:r>
              <a:rPr lang="en-US" sz="1600" dirty="0" smtClean="0"/>
              <a:t>, asst. VP for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Different Flavors of Sponsored </a:t>
            </a:r>
            <a:r>
              <a:rPr lang="en-US" dirty="0" smtClean="0"/>
              <a:t>Programs…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When a sponsored project benefits </a:t>
            </a:r>
            <a:r>
              <a:rPr lang="en-US" b="1" i="1" dirty="0" smtClean="0"/>
              <a:t>the </a:t>
            </a:r>
            <a:r>
              <a:rPr lang="en-US" b="1" i="1" dirty="0" smtClean="0"/>
              <a:t>public…..</a:t>
            </a:r>
            <a:endParaRPr lang="en-US" dirty="0" smtClean="0"/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Cooperative Agreements</a:t>
            </a:r>
          </a:p>
          <a:p>
            <a:pPr lvl="1"/>
            <a:r>
              <a:rPr lang="en-US" i="1" dirty="0" smtClean="0"/>
              <a:t>Other names </a:t>
            </a:r>
            <a:r>
              <a:rPr lang="en-US" dirty="0" smtClean="0"/>
              <a:t>– MOU, MOA, Research Agreement….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 smtClean="0"/>
              <a:t>a sponsored project benefits </a:t>
            </a:r>
            <a:r>
              <a:rPr lang="en-US" b="1" i="1" dirty="0" smtClean="0"/>
              <a:t>the sponsor…..</a:t>
            </a:r>
            <a:endParaRPr lang="en-US" dirty="0" smtClean="0"/>
          </a:p>
          <a:p>
            <a:pPr lvl="1"/>
            <a:r>
              <a:rPr lang="en-US" dirty="0" smtClean="0"/>
              <a:t>Contracts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‘strings attached’</a:t>
            </a:r>
          </a:p>
          <a:p>
            <a:pPr lvl="1"/>
            <a:r>
              <a:rPr lang="en-US" dirty="0" smtClean="0"/>
              <a:t>As a </a:t>
            </a:r>
            <a:r>
              <a:rPr lang="en-US" b="1" dirty="0" smtClean="0"/>
              <a:t>condition</a:t>
            </a:r>
            <a:r>
              <a:rPr lang="en-US" dirty="0" smtClean="0"/>
              <a:t> of receiving Sponsor support, the University will…</a:t>
            </a:r>
          </a:p>
          <a:p>
            <a:pPr lvl="2"/>
            <a:r>
              <a:rPr lang="en-US" dirty="0" smtClean="0"/>
              <a:t>Submit progress reports on time (increasingly important!!)</a:t>
            </a:r>
          </a:p>
          <a:p>
            <a:pPr lvl="2"/>
            <a:r>
              <a:rPr lang="en-US" dirty="0" smtClean="0"/>
              <a:t>Spend funds properly, in accordance with sponsor and university policies (i.e. – responsible stewardship)</a:t>
            </a:r>
          </a:p>
          <a:p>
            <a:pPr lvl="2"/>
            <a:r>
              <a:rPr lang="en-US" dirty="0" smtClean="0"/>
              <a:t>Acknowledge support of sponsoring agency</a:t>
            </a:r>
          </a:p>
          <a:p>
            <a:pPr lvl="2"/>
            <a:r>
              <a:rPr lang="en-US" dirty="0" smtClean="0"/>
              <a:t>Protect human and animal research subjects, the environment</a:t>
            </a:r>
          </a:p>
          <a:p>
            <a:pPr lvl="2"/>
            <a:r>
              <a:rPr lang="en-US" dirty="0" smtClean="0"/>
              <a:t>Comply with all applicable laws, statutes, orders, and University policies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Enables the university/institution to fulfill its </a:t>
            </a:r>
            <a:r>
              <a:rPr lang="en-US" dirty="0" smtClean="0"/>
              <a:t>mission…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“To promote learning through teaching, research, scholarship, creative accomplishment and service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Dissemination of research findings on a broad scale. </a:t>
            </a:r>
          </a:p>
          <a:p>
            <a:pPr lvl="1"/>
            <a:endParaRPr lang="en-US" dirty="0"/>
          </a:p>
          <a:p>
            <a:r>
              <a:rPr lang="en-US" dirty="0" smtClean="0"/>
              <a:t>And allows you to </a:t>
            </a:r>
            <a:r>
              <a:rPr lang="en-US" b="1" dirty="0" smtClean="0"/>
              <a:t>follow your passion and life’s work, </a:t>
            </a:r>
            <a:r>
              <a:rPr lang="en-US" dirty="0" smtClean="0"/>
              <a:t>and contribute to the public greater good!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OSP Services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Train</a:t>
            </a:r>
            <a:r>
              <a:rPr lang="en-US" dirty="0" smtClean="0"/>
              <a:t> in responsible project administration</a:t>
            </a:r>
          </a:p>
          <a:p>
            <a:pPr lvl="1"/>
            <a:r>
              <a:rPr lang="en-US" b="1" dirty="0" smtClean="0"/>
              <a:t>Facilitate</a:t>
            </a:r>
            <a:r>
              <a:rPr lang="en-US" dirty="0" smtClean="0"/>
              <a:t> multi-investigator or multi-institutional proposal development</a:t>
            </a:r>
          </a:p>
          <a:p>
            <a:pPr lvl="1"/>
            <a:r>
              <a:rPr lang="en-US" b="1" dirty="0" smtClean="0"/>
              <a:t>Draft and format</a:t>
            </a:r>
            <a:r>
              <a:rPr lang="en-US" dirty="0" smtClean="0"/>
              <a:t> budgets, budget narratives, current &amp; pending, biosketches, etc.</a:t>
            </a:r>
          </a:p>
          <a:p>
            <a:pPr lvl="1"/>
            <a:r>
              <a:rPr lang="en-US" b="1" dirty="0" smtClean="0"/>
              <a:t>Review</a:t>
            </a:r>
            <a:r>
              <a:rPr lang="en-US" dirty="0" smtClean="0"/>
              <a:t> narrative for inclusion of all </a:t>
            </a:r>
            <a:r>
              <a:rPr lang="en-US" i="1" u="sng" dirty="0" smtClean="0"/>
              <a:t>required</a:t>
            </a:r>
            <a:r>
              <a:rPr lang="en-US" dirty="0" smtClean="0"/>
              <a:t> sections, formats, page limitations, etc.</a:t>
            </a:r>
            <a:endParaRPr lang="en-US" dirty="0"/>
          </a:p>
          <a:p>
            <a:pPr lvl="1"/>
            <a:r>
              <a:rPr lang="en-US" b="1" dirty="0"/>
              <a:t>Authorize</a:t>
            </a:r>
            <a:r>
              <a:rPr lang="en-US" dirty="0"/>
              <a:t> applications on behalf of </a:t>
            </a:r>
            <a:r>
              <a:rPr lang="en-US" dirty="0" smtClean="0"/>
              <a:t>university</a:t>
            </a:r>
          </a:p>
          <a:p>
            <a:pPr lvl="1"/>
            <a:r>
              <a:rPr lang="en-US" b="1" dirty="0" smtClean="0"/>
              <a:t>Negotiate/authorize </a:t>
            </a:r>
            <a:r>
              <a:rPr lang="en-US" dirty="0" smtClean="0"/>
              <a:t>binding agreements with funding agencies (federal, state, corp., foundations)</a:t>
            </a:r>
          </a:p>
          <a:p>
            <a:pPr lvl="1"/>
            <a:r>
              <a:rPr lang="en-US" b="1" dirty="0"/>
              <a:t>Post award management </a:t>
            </a:r>
            <a:r>
              <a:rPr lang="en-US" dirty="0"/>
              <a:t>– progress reports, prior approvals, </a:t>
            </a:r>
            <a:r>
              <a:rPr lang="en-US" dirty="0" err="1" smtClean="0"/>
              <a:t>subawarding</a:t>
            </a:r>
            <a:r>
              <a:rPr lang="en-US" dirty="0" smtClean="0"/>
              <a:t>, close-out, etc.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Sponsored Programs, Research &amp; Compliance…</a:t>
            </a:r>
            <a:endParaRPr lang="en-US" sz="2800" i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What is OSP agreeing to prior to submission and after award?</a:t>
            </a:r>
          </a:p>
          <a:p>
            <a:pPr lvl="1"/>
            <a:r>
              <a:rPr lang="en-US" dirty="0" smtClean="0"/>
              <a:t>Debarment &amp; suspension</a:t>
            </a:r>
          </a:p>
          <a:p>
            <a:pPr lvl="1"/>
            <a:r>
              <a:rPr lang="en-US" dirty="0" smtClean="0"/>
              <a:t>Financial Conflict of interest</a:t>
            </a:r>
          </a:p>
          <a:p>
            <a:pPr lvl="1"/>
            <a:r>
              <a:rPr lang="en-US" dirty="0" smtClean="0"/>
              <a:t>Appropriate ownership of Intellectual Property</a:t>
            </a:r>
          </a:p>
          <a:p>
            <a:pPr lvl="1"/>
            <a:r>
              <a:rPr lang="en-US" dirty="0" smtClean="0"/>
              <a:t>Export Controls</a:t>
            </a:r>
          </a:p>
          <a:p>
            <a:pPr lvl="1"/>
            <a:r>
              <a:rPr lang="en-US" dirty="0" smtClean="0"/>
              <a:t>Environmental Health &amp; Safety (with EHO)</a:t>
            </a:r>
          </a:p>
          <a:p>
            <a:pPr lvl="1"/>
            <a:r>
              <a:rPr lang="en-US" dirty="0" smtClean="0"/>
              <a:t>RCR (with ORIP)</a:t>
            </a:r>
          </a:p>
          <a:p>
            <a:pPr lvl="1"/>
            <a:r>
              <a:rPr lang="en-US" dirty="0" smtClean="0"/>
              <a:t>Expanded Authorities</a:t>
            </a:r>
          </a:p>
          <a:p>
            <a:pPr lvl="1"/>
            <a:r>
              <a:rPr lang="en-US" dirty="0" smtClean="0"/>
              <a:t>…and any sponsor’s special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Staff Resources</a:t>
            </a:r>
            <a:br>
              <a:rPr lang="en-US" dirty="0" smtClean="0"/>
            </a:br>
            <a:r>
              <a:rPr lang="en-US" sz="3000" dirty="0" smtClean="0"/>
              <a:t>osp.syr.edu</a:t>
            </a:r>
            <a:endParaRPr lang="en-US" sz="3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Your Research Administrator</a:t>
            </a:r>
          </a:p>
          <a:p>
            <a:pPr lvl="1"/>
            <a:r>
              <a:rPr lang="en-US" b="1" i="1" dirty="0" smtClean="0"/>
              <a:t>Mary Ellen Gilbert</a:t>
            </a:r>
            <a:r>
              <a:rPr lang="en-US" dirty="0" smtClean="0"/>
              <a:t>– Arch, Eng, </a:t>
            </a:r>
            <a:r>
              <a:rPr lang="en-US" dirty="0" err="1" smtClean="0"/>
              <a:t>CoE</a:t>
            </a:r>
            <a:r>
              <a:rPr lang="en-US" dirty="0" smtClean="0"/>
              <a:t>, CASE, UC, SBI</a:t>
            </a:r>
          </a:p>
          <a:p>
            <a:pPr lvl="2">
              <a:buNone/>
            </a:pPr>
            <a:r>
              <a:rPr lang="en-US" dirty="0" smtClean="0"/>
              <a:t>x</a:t>
            </a:r>
            <a:r>
              <a:rPr lang="en-US" sz="2400" dirty="0" smtClean="0"/>
              <a:t>1121</a:t>
            </a:r>
            <a:r>
              <a:rPr lang="en-US" dirty="0" smtClean="0"/>
              <a:t>, </a:t>
            </a:r>
            <a:r>
              <a:rPr lang="en-US" sz="2400" dirty="0" smtClean="0">
                <a:hlinkClick r:id="rId2"/>
              </a:rPr>
              <a:t>magilber@syr.edu</a:t>
            </a:r>
            <a:endParaRPr lang="en-US" sz="2400" dirty="0" smtClean="0"/>
          </a:p>
          <a:p>
            <a:pPr lvl="1"/>
            <a:r>
              <a:rPr lang="en-US" b="1" i="1" dirty="0" smtClean="0"/>
              <a:t>Amy Graves</a:t>
            </a:r>
            <a:r>
              <a:rPr lang="en-US" dirty="0" smtClean="0"/>
              <a:t> –  A&amp;S, Falk College</a:t>
            </a:r>
            <a:br>
              <a:rPr lang="en-US" dirty="0" smtClean="0"/>
            </a:br>
            <a:r>
              <a:rPr lang="en-US" sz="2400" dirty="0" smtClean="0"/>
              <a:t>x9360, </a:t>
            </a:r>
            <a:r>
              <a:rPr lang="en-US" sz="2400" dirty="0" smtClean="0">
                <a:hlinkClick r:id="rId3"/>
              </a:rPr>
              <a:t>ajgraves@syr.edu</a:t>
            </a:r>
            <a:endParaRPr lang="en-US" sz="2400" dirty="0" smtClean="0"/>
          </a:p>
          <a:p>
            <a:pPr lvl="1"/>
            <a:r>
              <a:rPr lang="en-US" b="1" i="1" dirty="0" smtClean="0"/>
              <a:t>Meghan MacBlane </a:t>
            </a:r>
            <a:r>
              <a:rPr lang="en-US" dirty="0" smtClean="0"/>
              <a:t>– IVMF, BBI, iSchool, Newhouse, Whitman </a:t>
            </a:r>
            <a:r>
              <a:rPr lang="en-US" sz="2400" dirty="0" smtClean="0"/>
              <a:t>X8252, </a:t>
            </a:r>
            <a:r>
              <a:rPr lang="en-US" sz="2400" dirty="0" smtClean="0">
                <a:hlinkClick r:id="rId4"/>
              </a:rPr>
              <a:t>mtmacbla@syr.edu</a:t>
            </a:r>
            <a:endParaRPr lang="en-US" sz="2400" dirty="0" smtClean="0"/>
          </a:p>
          <a:p>
            <a:pPr lvl="1"/>
            <a:r>
              <a:rPr lang="en-US" b="1" i="1" dirty="0" smtClean="0"/>
              <a:t>Caroline </a:t>
            </a:r>
            <a:r>
              <a:rPr lang="en-US" b="1" i="1" dirty="0"/>
              <a:t>McMullin </a:t>
            </a:r>
            <a:r>
              <a:rPr lang="en-US" dirty="0"/>
              <a:t>– </a:t>
            </a:r>
            <a:r>
              <a:rPr lang="en-US" dirty="0" smtClean="0"/>
              <a:t>Ed, Law, Maxwell, VPA, Library </a:t>
            </a:r>
            <a:r>
              <a:rPr lang="en-US" sz="2400" dirty="0" smtClean="0"/>
              <a:t>x9358</a:t>
            </a:r>
            <a:r>
              <a:rPr lang="en-US" sz="2400" dirty="0"/>
              <a:t>; </a:t>
            </a:r>
            <a:r>
              <a:rPr lang="en-US" sz="2400" dirty="0">
                <a:hlinkClick r:id="rId5"/>
              </a:rPr>
              <a:t>cmcmulli@syr.edu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b="1" i="1" dirty="0" smtClean="0"/>
              <a:t>Amy Deppa </a:t>
            </a:r>
            <a:r>
              <a:rPr lang="en-US" dirty="0" smtClean="0"/>
              <a:t>– </a:t>
            </a:r>
            <a:r>
              <a:rPr lang="en-US" dirty="0" err="1" smtClean="0"/>
              <a:t>Preaward</a:t>
            </a:r>
            <a:r>
              <a:rPr lang="en-US" dirty="0" smtClean="0"/>
              <a:t> Administrator, Electronic Submissions x9355, </a:t>
            </a:r>
            <a:r>
              <a:rPr lang="en-US" dirty="0" smtClean="0">
                <a:hlinkClick r:id="rId6"/>
              </a:rPr>
              <a:t>asdeppa@syr.edu</a:t>
            </a:r>
            <a:endParaRPr lang="en-US" dirty="0" smtClean="0"/>
          </a:p>
          <a:p>
            <a:pPr marL="393192" lvl="1" indent="0">
              <a:buNone/>
            </a:pPr>
            <a:endParaRPr lang="en-US" sz="2400" dirty="0" smtClean="0"/>
          </a:p>
          <a:p>
            <a:pPr marL="393192" lvl="1" indent="0">
              <a:buNone/>
            </a:pPr>
            <a:r>
              <a:rPr lang="en-US" sz="2400" b="1" i="1" dirty="0" smtClean="0"/>
              <a:t>    Stuart Taub</a:t>
            </a:r>
            <a:r>
              <a:rPr lang="en-US" sz="2400" dirty="0" smtClean="0"/>
              <a:t>, Director, OSP, </a:t>
            </a:r>
            <a:r>
              <a:rPr lang="en-US" sz="2400" dirty="0" smtClean="0">
                <a:hlinkClick r:id="rId7"/>
              </a:rPr>
              <a:t>staub@syr.edu</a:t>
            </a:r>
            <a:r>
              <a:rPr lang="en-US" sz="2400" dirty="0" smtClean="0"/>
              <a:t>, x9356</a:t>
            </a:r>
            <a:endParaRPr lang="en-US" sz="24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2031</TotalTime>
  <Words>363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Times New Roman</vt:lpstr>
      <vt:lpstr>Wingdings</vt:lpstr>
      <vt:lpstr>Wingdings 2</vt:lpstr>
      <vt:lpstr>Flow</vt:lpstr>
      <vt:lpstr>Working with Sponsored Programs  - What we can do for you!! - </vt:lpstr>
      <vt:lpstr>The Different Flavors of Sponsored Programs…</vt:lpstr>
      <vt:lpstr>Sponsored Programs</vt:lpstr>
      <vt:lpstr>What are the Benefits?</vt:lpstr>
      <vt:lpstr>OSP Services </vt:lpstr>
      <vt:lpstr>Sponsored Programs, Research &amp; Compliance…</vt:lpstr>
      <vt:lpstr>Staff Resources osp.syr.edu</vt:lpstr>
    </vt:vector>
  </TitlesOfParts>
  <Company>Syracuse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Sponsored Programs</dc:title>
  <dc:creator>Trish Lowney</dc:creator>
  <cp:lastModifiedBy>Stuart Taub</cp:lastModifiedBy>
  <cp:revision>58</cp:revision>
  <cp:lastPrinted>2014-10-15T21:37:09Z</cp:lastPrinted>
  <dcterms:created xsi:type="dcterms:W3CDTF">2003-04-29T10:43:01Z</dcterms:created>
  <dcterms:modified xsi:type="dcterms:W3CDTF">2015-12-14T22:34:51Z</dcterms:modified>
</cp:coreProperties>
</file>