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62" r:id="rId3"/>
    <p:sldId id="309" r:id="rId4"/>
    <p:sldId id="314" r:id="rId5"/>
    <p:sldId id="310" r:id="rId6"/>
    <p:sldId id="306" r:id="rId7"/>
    <p:sldId id="274" r:id="rId8"/>
    <p:sldId id="277" r:id="rId9"/>
    <p:sldId id="278" r:id="rId10"/>
    <p:sldId id="313" r:id="rId11"/>
    <p:sldId id="305" r:id="rId12"/>
    <p:sldId id="311" r:id="rId13"/>
    <p:sldId id="30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58" d="100"/>
          <a:sy n="58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E52B4-AAE5-4FCB-A837-626FFC6DA1F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4E349-1361-4A9C-A60B-1F9086B9B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8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E2510-3F62-8545-876E-0E14E1660A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3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E1449-A0E6-4789-8A92-3EC1CF68C843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vpr@syr.edu" TargetMode="External"/><Relationship Id="rId2" Type="http://schemas.openxmlformats.org/officeDocument/2006/relationships/hyperlink" Target="mailto:ospoff@syr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90424"/>
            <a:ext cx="7772400" cy="584775"/>
          </a:xfrm>
        </p:spPr>
        <p:txBody>
          <a:bodyPr>
            <a:spAutoFit/>
          </a:bodyPr>
          <a:lstStyle/>
          <a:p>
            <a:r>
              <a:rPr lang="en-US" sz="3200" dirty="0" smtClean="0"/>
              <a:t>Financial Conflict of Interest (FCOI) Updates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Office of Sponsored Programs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April 2014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2819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Excluded Sources – No disclosure Required when……..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alibri(body)"/>
                <a:cs typeface="Calibri(body)"/>
              </a:rPr>
              <a:t>You </a:t>
            </a:r>
            <a:r>
              <a:rPr lang="en-US" sz="2000" b="1" dirty="0" smtClean="0">
                <a:latin typeface="Calibri(body)"/>
                <a:cs typeface="Calibri(body)"/>
              </a:rPr>
              <a:t>DO NOT </a:t>
            </a:r>
            <a:r>
              <a:rPr lang="en-US" sz="2000" dirty="0" smtClean="0">
                <a:latin typeface="Calibri(body)"/>
                <a:cs typeface="Calibri(body)"/>
              </a:rPr>
              <a:t>have to disclose if the SFI comes from the following sources:</a:t>
            </a:r>
          </a:p>
          <a:p>
            <a:r>
              <a:rPr lang="en-US" sz="2000" dirty="0" smtClean="0">
                <a:latin typeface="Calibri(body)"/>
                <a:cs typeface="Calibri(body)"/>
              </a:rPr>
              <a:t>Salary, royalties, or other remuneration from SU</a:t>
            </a:r>
          </a:p>
          <a:p>
            <a:r>
              <a:rPr lang="en-US" sz="2000" dirty="0" smtClean="0">
                <a:latin typeface="Calibri(body)"/>
                <a:cs typeface="Calibri(body)"/>
              </a:rPr>
              <a:t>Agreements to share in royalties related to Intellectual Property Rights assigned to SU</a:t>
            </a:r>
          </a:p>
          <a:p>
            <a:r>
              <a:rPr lang="en-US" sz="2000" dirty="0" smtClean="0">
                <a:latin typeface="Calibri(body)"/>
                <a:cs typeface="Calibri(body)"/>
              </a:rPr>
              <a:t>Mutual funds and retirement accounts with no investigator control of investment</a:t>
            </a:r>
          </a:p>
          <a:p>
            <a:r>
              <a:rPr lang="en-US" sz="2000" dirty="0" smtClean="0">
                <a:latin typeface="Calibri(body)"/>
                <a:cs typeface="Calibri(body)"/>
              </a:rPr>
              <a:t>Income </a:t>
            </a:r>
            <a:r>
              <a:rPr lang="en-US" sz="2000" dirty="0" smtClean="0">
                <a:latin typeface="Calibri(body)"/>
                <a:cs typeface="Calibri(body)"/>
              </a:rPr>
              <a:t>from service on committees or review </a:t>
            </a:r>
            <a:r>
              <a:rPr lang="en-US" sz="2000" dirty="0" smtClean="0">
                <a:latin typeface="Calibri(body)"/>
                <a:cs typeface="Calibri(body)"/>
              </a:rPr>
              <a:t>panels; teaching engagements; or consulting </a:t>
            </a:r>
            <a:r>
              <a:rPr lang="en-US" sz="2000" dirty="0" smtClean="0">
                <a:latin typeface="Calibri(body)"/>
                <a:cs typeface="Calibri(body)"/>
              </a:rPr>
              <a:t>for a </a:t>
            </a:r>
            <a:r>
              <a:rPr lang="en-US" sz="2000" b="1" dirty="0" smtClean="0">
                <a:latin typeface="Calibri(body)"/>
                <a:cs typeface="Calibri(body)"/>
              </a:rPr>
              <a:t>federal, state, or local government agency, institution of higher education, an academic teaching hospital, a medical center, or an academic research institute</a:t>
            </a:r>
            <a:r>
              <a:rPr lang="en-US" sz="2000" b="1" dirty="0" smtClean="0">
                <a:latin typeface="Calibri(body)"/>
                <a:cs typeface="Calibri(body)"/>
              </a:rPr>
              <a:t>.</a:t>
            </a:r>
          </a:p>
          <a:p>
            <a:r>
              <a:rPr lang="en-US" sz="2000" b="1" dirty="0" smtClean="0">
                <a:latin typeface="Calibri(body)"/>
                <a:cs typeface="Calibri(body)"/>
              </a:rPr>
              <a:t>Travel </a:t>
            </a:r>
            <a:r>
              <a:rPr lang="en-US" sz="2000" dirty="0" smtClean="0">
                <a:latin typeface="Calibri(body)"/>
                <a:cs typeface="Calibri(body)"/>
              </a:rPr>
              <a:t>paid for external sources </a:t>
            </a:r>
            <a:r>
              <a:rPr lang="en-US" sz="2000" b="1" dirty="0" smtClean="0">
                <a:latin typeface="Calibri(body)"/>
                <a:cs typeface="Calibri(body)"/>
              </a:rPr>
              <a:t>not related </a:t>
            </a:r>
            <a:r>
              <a:rPr lang="en-US" sz="2000" dirty="0" smtClean="0">
                <a:latin typeface="Calibri(body)"/>
                <a:cs typeface="Calibri(body)"/>
              </a:rPr>
              <a:t>to your Institutional Responsibilities.</a:t>
            </a:r>
            <a:endParaRPr lang="en-US" sz="2000" dirty="0">
              <a:latin typeface="Calibri(body)"/>
              <a:cs typeface="Calibri(body)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75756"/>
            <a:ext cx="2895600" cy="1822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flipV="1">
            <a:off x="457200" y="6781800"/>
            <a:ext cx="2133600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922C-7D43-C042-9BB1-DCE9A4AF21B6}" type="slidenum">
              <a:rPr lang="en-US" smtClean="0"/>
              <a:t>10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32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20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MySlice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SFI Module Features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Calibri" pitchFamily="34" charset="0"/>
                <a:ea typeface="Calibri"/>
              </a:rPr>
              <a:t>‘Hover </a:t>
            </a:r>
            <a:r>
              <a:rPr lang="en-US" dirty="0">
                <a:latin typeface="Calibri" pitchFamily="34" charset="0"/>
                <a:ea typeface="Calibri"/>
              </a:rPr>
              <a:t>over’ question guidance to provide quick access to definitions and examples</a:t>
            </a:r>
          </a:p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Calibri" pitchFamily="34" charset="0"/>
                <a:ea typeface="Calibri"/>
              </a:rPr>
              <a:t>Ability </a:t>
            </a:r>
            <a:r>
              <a:rPr lang="en-US" dirty="0">
                <a:latin typeface="Calibri" pitchFamily="34" charset="0"/>
                <a:ea typeface="Calibri"/>
              </a:rPr>
              <a:t>to </a:t>
            </a:r>
            <a:r>
              <a:rPr lang="en-US" dirty="0" smtClean="0">
                <a:latin typeface="Calibri" pitchFamily="34" charset="0"/>
                <a:ea typeface="Calibri"/>
              </a:rPr>
              <a:t>create new SFI disclosures in real-time</a:t>
            </a:r>
            <a:endParaRPr lang="en-US" dirty="0">
              <a:latin typeface="Calibri" pitchFamily="34" charset="0"/>
              <a:ea typeface="Calibri"/>
            </a:endParaRPr>
          </a:p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Calibri" pitchFamily="34" charset="0"/>
                <a:ea typeface="Calibri"/>
              </a:rPr>
              <a:t>Carry-forward of previous year disclosure for ease of editing</a:t>
            </a:r>
            <a:endParaRPr lang="en-US" dirty="0" smtClean="0">
              <a:latin typeface="Calibri" pitchFamily="34" charset="0"/>
              <a:ea typeface="Calibri"/>
            </a:endParaRPr>
          </a:p>
          <a:p>
            <a:pPr>
              <a:spcBef>
                <a:spcPts val="0"/>
              </a:spcBef>
              <a:buFont typeface="Wingdings"/>
              <a:buChar char=""/>
            </a:pPr>
            <a:r>
              <a:rPr lang="en-US" dirty="0">
                <a:ea typeface="Calibri"/>
              </a:rPr>
              <a:t>System generated e-mails for reminders</a:t>
            </a:r>
          </a:p>
          <a:p>
            <a:pPr lvl="0">
              <a:spcBef>
                <a:spcPts val="0"/>
              </a:spcBef>
              <a:buFont typeface="Wingdings"/>
              <a:buChar char=""/>
            </a:pPr>
            <a:endParaRPr lang="en-US" dirty="0">
              <a:latin typeface="Calibri" pitchFamily="34" charset="0"/>
              <a:ea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MySlice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SFI Module Features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32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2" y="1143000"/>
            <a:ext cx="8229600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en-US" sz="3000" dirty="0" smtClean="0">
                <a:latin typeface="+mj-lt"/>
                <a:ea typeface="Calibri"/>
              </a:rPr>
              <a:t>Quick </a:t>
            </a:r>
            <a:r>
              <a:rPr lang="en-US" sz="3000" dirty="0">
                <a:latin typeface="+mj-lt"/>
                <a:ea typeface="Calibri"/>
              </a:rPr>
              <a:t>review feature that allows Investigators to review, at a glance, the sponsored projects they are associated with</a:t>
            </a:r>
          </a:p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en-US" sz="3000" dirty="0">
                <a:latin typeface="+mj-lt"/>
                <a:ea typeface="Calibri"/>
              </a:rPr>
              <a:t>Self-contained video viewer that tracks and ‘remembers’ the last time FCOI training was viewed, to ensure compliance with federal regulations (required training every 4 years).</a:t>
            </a:r>
          </a:p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en-US" sz="3000" dirty="0">
                <a:latin typeface="+mj-lt"/>
                <a:ea typeface="Calibri"/>
              </a:rPr>
              <a:t>Ability to easily create multiple disclosure </a:t>
            </a:r>
            <a:r>
              <a:rPr lang="en-US" sz="3000" dirty="0" smtClean="0">
                <a:latin typeface="+mj-lt"/>
                <a:ea typeface="Calibri"/>
              </a:rPr>
              <a:t>entries</a:t>
            </a:r>
          </a:p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en-US" sz="3000" dirty="0" smtClean="0">
                <a:latin typeface="+mj-lt"/>
                <a:ea typeface="Calibri"/>
              </a:rPr>
              <a:t>Ability to print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000" dirty="0">
              <a:latin typeface="+mj-lt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1416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endParaRPr lang="en-US" dirty="0" smtClean="0"/>
          </a:p>
          <a:p>
            <a:pPr lvl="0">
              <a:buNone/>
            </a:pPr>
            <a:r>
              <a:rPr lang="en-US" sz="3600" dirty="0">
                <a:solidFill>
                  <a:srgbClr val="F79646">
                    <a:lumMod val="75000"/>
                  </a:srgbClr>
                </a:solidFill>
              </a:rPr>
              <a:t>If you have any questions regarding the new </a:t>
            </a:r>
            <a:r>
              <a:rPr lang="en-US" sz="3600" dirty="0" err="1">
                <a:solidFill>
                  <a:srgbClr val="F79646">
                    <a:lumMod val="75000"/>
                  </a:srgbClr>
                </a:solidFill>
              </a:rPr>
              <a:t>MySlice</a:t>
            </a:r>
            <a:r>
              <a:rPr lang="en-US" sz="3600" dirty="0">
                <a:solidFill>
                  <a:srgbClr val="F79646">
                    <a:lumMod val="75000"/>
                  </a:srgbClr>
                </a:solidFill>
              </a:rPr>
              <a:t> module for reporting Significant Financial Interests please contact </a:t>
            </a:r>
            <a:r>
              <a:rPr lang="en-US" sz="3600" dirty="0" smtClean="0">
                <a:solidFill>
                  <a:srgbClr val="F79646">
                    <a:lumMod val="75000"/>
                  </a:srgbClr>
                </a:solidFill>
              </a:rPr>
              <a:t>us at </a:t>
            </a:r>
            <a:r>
              <a:rPr lang="en-US" sz="3600" dirty="0" smtClean="0">
                <a:solidFill>
                  <a:srgbClr val="92D050"/>
                </a:solidFill>
                <a:hlinkClick r:id="rId2"/>
              </a:rPr>
              <a:t>ospoff@syr.edu</a:t>
            </a:r>
            <a:r>
              <a:rPr lang="en-US" sz="3600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3600" dirty="0">
                <a:solidFill>
                  <a:srgbClr val="F79646">
                    <a:lumMod val="75000"/>
                  </a:srgbClr>
                </a:solidFill>
              </a:rPr>
              <a:t>or </a:t>
            </a:r>
            <a:r>
              <a:rPr lang="en-US" sz="3600" dirty="0">
                <a:solidFill>
                  <a:srgbClr val="F79646">
                    <a:lumMod val="75000"/>
                  </a:srgbClr>
                </a:solidFill>
                <a:hlinkClick r:id="rId3"/>
              </a:rPr>
              <a:t>vpr@syr.edu</a:t>
            </a:r>
            <a:endParaRPr lang="en-US" sz="3600" dirty="0">
              <a:solidFill>
                <a:srgbClr val="F79646">
                  <a:lumMod val="75000"/>
                </a:srgbClr>
              </a:solidFill>
            </a:endParaRP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528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Key Definitions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b="1" i="1" dirty="0"/>
              <a:t>Financial Conflict of </a:t>
            </a:r>
            <a:r>
              <a:rPr lang="en-US" b="1" i="1" dirty="0" smtClean="0"/>
              <a:t>Interest (FCOI)</a:t>
            </a:r>
            <a:r>
              <a:rPr lang="en-US" i="1" dirty="0" smtClean="0"/>
              <a:t> </a:t>
            </a:r>
            <a:r>
              <a:rPr lang="en-US" dirty="0"/>
              <a:t>in research may occur when outside financial interests compromise, or have the appearance of compromising, the professional judgment of an </a:t>
            </a:r>
            <a:r>
              <a:rPr lang="en-US" b="1" dirty="0" smtClean="0"/>
              <a:t>Investigator* </a:t>
            </a:r>
            <a:r>
              <a:rPr lang="en-US" dirty="0"/>
              <a:t>when designing, conducting, or reporting research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srgbClr val="1F497D"/>
                </a:solidFill>
              </a:rPr>
              <a:t>* </a:t>
            </a:r>
            <a:r>
              <a:rPr lang="en-US" sz="2400" b="1" i="1" dirty="0" smtClean="0">
                <a:solidFill>
                  <a:srgbClr val="1F497D"/>
                </a:solidFill>
              </a:rPr>
              <a:t> </a:t>
            </a:r>
            <a:r>
              <a:rPr lang="en-US" sz="2400" b="1" i="1" dirty="0">
                <a:solidFill>
                  <a:srgbClr val="1F497D"/>
                </a:solidFill>
              </a:rPr>
              <a:t>(</a:t>
            </a:r>
            <a:r>
              <a:rPr lang="en-US" sz="2400" b="1" i="1" u="sng" dirty="0">
                <a:solidFill>
                  <a:srgbClr val="1F497D"/>
                </a:solidFill>
              </a:rPr>
              <a:t>any individual </a:t>
            </a:r>
            <a:r>
              <a:rPr lang="en-US" sz="2400" b="1" i="1" dirty="0">
                <a:solidFill>
                  <a:srgbClr val="1F497D"/>
                </a:solidFill>
              </a:rPr>
              <a:t> responsible for the design, conduct, or         	reporting of research)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Key Definitions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b="1" i="1" dirty="0"/>
              <a:t>Significant Financial Interest</a:t>
            </a:r>
            <a:r>
              <a:rPr lang="en-US" sz="2800" i="1" dirty="0"/>
              <a:t> </a:t>
            </a:r>
            <a:r>
              <a:rPr lang="en-US" sz="2800" dirty="0"/>
              <a:t>- Anything of monetary value - aggregated for the Investigator and the Investigator's spouse, domestic partner, and dependent children - that </a:t>
            </a:r>
            <a:r>
              <a:rPr lang="en-US" sz="2800" b="1" i="1" dirty="0"/>
              <a:t>reasonably appears </a:t>
            </a:r>
            <a:r>
              <a:rPr lang="en-US" sz="2800" dirty="0"/>
              <a:t>to be related to the Investigator's</a:t>
            </a:r>
            <a:r>
              <a:rPr lang="en-US" sz="2800" b="1" i="1" dirty="0"/>
              <a:t> institutional responsibilities</a:t>
            </a:r>
            <a:r>
              <a:rPr lang="en-US" sz="2800" dirty="0"/>
              <a:t> </a:t>
            </a:r>
            <a:r>
              <a:rPr lang="en-US" sz="2800" dirty="0" smtClean="0"/>
              <a:t>including </a:t>
            </a:r>
            <a:r>
              <a:rPr lang="en-US" sz="2800" dirty="0"/>
              <a:t>but not limited </a:t>
            </a:r>
            <a:r>
              <a:rPr lang="en-US" sz="2800" dirty="0" smtClean="0"/>
              <a:t>to: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Salary or other payment for services </a:t>
            </a:r>
            <a:r>
              <a:rPr lang="en-US" sz="2400" dirty="0">
                <a:solidFill>
                  <a:prstClr val="black"/>
                </a:solidFill>
              </a:rPr>
              <a:t>(e.g. consulting fees) that exceeded in the previous twelve months or is reasonably expected to exceed in the next twelve months $5,000 </a:t>
            </a:r>
          </a:p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476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Key Definitions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>
            <a:normAutofit fontScale="6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400" b="1" dirty="0" smtClean="0"/>
              <a:t>Equity </a:t>
            </a:r>
            <a:r>
              <a:rPr lang="en-US" sz="3400" b="1" dirty="0"/>
              <a:t>interests </a:t>
            </a:r>
            <a:r>
              <a:rPr lang="en-US" sz="3400" dirty="0"/>
              <a:t>(e.g. stocks, stock options or other </a:t>
            </a:r>
            <a:r>
              <a:rPr lang="en-US" sz="3400" dirty="0" smtClean="0"/>
              <a:t>	ownership </a:t>
            </a:r>
            <a:r>
              <a:rPr lang="en-US" sz="3400" dirty="0"/>
              <a:t>interests) that meet the following tests: </a:t>
            </a:r>
          </a:p>
          <a:p>
            <a:pPr lvl="2"/>
            <a:r>
              <a:rPr lang="en-US" sz="3400" dirty="0"/>
              <a:t>exceeds $5,000 in value as determined through reference to public prices or other reasonable measures of fair market value (e.g. most recent sales price recognized by the company), or </a:t>
            </a:r>
          </a:p>
          <a:p>
            <a:pPr lvl="2"/>
            <a:r>
              <a:rPr lang="en-US" sz="3400" dirty="0"/>
              <a:t>constitutes more than a 5% ownership interest in any single entity. </a:t>
            </a:r>
          </a:p>
          <a:p>
            <a:pPr lvl="1">
              <a:buFont typeface="Arial" pitchFamily="34" charset="0"/>
              <a:buChar char="•"/>
            </a:pPr>
            <a:r>
              <a:rPr lang="en-US" sz="3400" b="1" dirty="0" smtClean="0"/>
              <a:t>Intellectual </a:t>
            </a:r>
            <a:r>
              <a:rPr lang="en-US" sz="3400" b="1" dirty="0"/>
              <a:t>property rights </a:t>
            </a:r>
            <a:r>
              <a:rPr lang="en-US" sz="3400" dirty="0"/>
              <a:t>(e.g. patents, copyrights and </a:t>
            </a:r>
            <a:r>
              <a:rPr lang="en-US" sz="3400" dirty="0" smtClean="0"/>
              <a:t>royalties </a:t>
            </a:r>
            <a:r>
              <a:rPr lang="en-US" sz="3400" dirty="0"/>
              <a:t>from such rights) upon receipt of income related </a:t>
            </a:r>
            <a:r>
              <a:rPr lang="en-US" sz="3400" dirty="0" smtClean="0"/>
              <a:t>to </a:t>
            </a:r>
            <a:r>
              <a:rPr lang="en-US" sz="3400" dirty="0"/>
              <a:t>such rights and interests. </a:t>
            </a:r>
          </a:p>
          <a:p>
            <a:pPr lvl="1">
              <a:buFont typeface="Arial" pitchFamily="34" charset="0"/>
              <a:buChar char="•"/>
            </a:pPr>
            <a:r>
              <a:rPr lang="en-US" sz="3400" b="1" dirty="0" smtClean="0"/>
              <a:t>Services</a:t>
            </a:r>
            <a:r>
              <a:rPr lang="en-US" sz="3400" dirty="0" smtClean="0"/>
              <a:t> </a:t>
            </a:r>
            <a:r>
              <a:rPr lang="en-US" sz="3400" dirty="0"/>
              <a:t>as an officer, director, or in any other executive </a:t>
            </a:r>
            <a:r>
              <a:rPr lang="en-US" sz="3400" dirty="0" smtClean="0"/>
              <a:t>position </a:t>
            </a:r>
            <a:r>
              <a:rPr lang="en-US" sz="3400" dirty="0"/>
              <a:t>in an outside business, whether or not </a:t>
            </a:r>
            <a:r>
              <a:rPr lang="en-US" sz="3400" dirty="0" smtClean="0"/>
              <a:t>remuneration </a:t>
            </a:r>
            <a:r>
              <a:rPr lang="en-US" sz="3400" dirty="0"/>
              <a:t>is received for such </a:t>
            </a:r>
            <a:r>
              <a:rPr lang="en-US" sz="3400" dirty="0" smtClean="0"/>
              <a:t>service.</a:t>
            </a:r>
          </a:p>
          <a:p>
            <a:pPr lvl="1">
              <a:buFont typeface="Arial" pitchFamily="34" charset="0"/>
              <a:buChar char="•"/>
            </a:pPr>
            <a:r>
              <a:rPr lang="en-US" sz="3400" b="1" dirty="0" smtClean="0"/>
              <a:t>Travel </a:t>
            </a:r>
            <a:r>
              <a:rPr lang="en-US" sz="3400" dirty="0"/>
              <a:t>that is related to the Investigators institutional </a:t>
            </a:r>
            <a:r>
              <a:rPr lang="en-US" sz="3400" dirty="0" smtClean="0"/>
              <a:t>responsibilities, that </a:t>
            </a:r>
            <a:r>
              <a:rPr lang="en-US" sz="3400" dirty="0" smtClean="0"/>
              <a:t>is paid for by external sources (but not through sponsored programs).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926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Key Definitions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Institutional Responsibilities </a:t>
            </a:r>
            <a:r>
              <a:rPr lang="en-US" sz="2400" dirty="0" smtClean="0"/>
              <a:t>are an </a:t>
            </a:r>
            <a:r>
              <a:rPr lang="en-US" sz="2400" dirty="0"/>
              <a:t>Investigator’s “professional responsibilities on behalf of the institution”</a:t>
            </a:r>
          </a:p>
          <a:p>
            <a:r>
              <a:rPr lang="en-US" sz="2400" dirty="0"/>
              <a:t>Examples include but are not limited to</a:t>
            </a:r>
          </a:p>
          <a:p>
            <a:pPr lvl="1"/>
            <a:r>
              <a:rPr lang="en-US" sz="2400" dirty="0" smtClean="0"/>
              <a:t>Research</a:t>
            </a:r>
          </a:p>
          <a:p>
            <a:pPr lvl="1"/>
            <a:r>
              <a:rPr lang="en-US" sz="2400" dirty="0" smtClean="0"/>
              <a:t>Research </a:t>
            </a:r>
            <a:r>
              <a:rPr lang="en-US" sz="2400" dirty="0"/>
              <a:t>consultation</a:t>
            </a:r>
          </a:p>
          <a:p>
            <a:pPr lvl="1"/>
            <a:r>
              <a:rPr lang="en-US" sz="2400" dirty="0"/>
              <a:t>Teaching</a:t>
            </a:r>
          </a:p>
          <a:p>
            <a:pPr lvl="1"/>
            <a:r>
              <a:rPr lang="en-US" sz="2400" dirty="0"/>
              <a:t>Professional practice</a:t>
            </a:r>
          </a:p>
          <a:p>
            <a:pPr lvl="1"/>
            <a:r>
              <a:rPr lang="en-US" sz="2400" dirty="0"/>
              <a:t>Speaking Engagements</a:t>
            </a:r>
          </a:p>
          <a:p>
            <a:pPr lvl="1"/>
            <a:r>
              <a:rPr lang="en-US" sz="2400" dirty="0"/>
              <a:t>Institutional committee memberships</a:t>
            </a:r>
          </a:p>
          <a:p>
            <a:pPr lvl="1"/>
            <a:r>
              <a:rPr lang="en-US" sz="2400" dirty="0"/>
              <a:t>Service on panels such as Institutional Review Boards or Data and Safety Monitoring Boards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70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is the Guiding Principle behind federal FCOI regulations?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promote objectivity in research by defining a set of standards that provide a reasonable expectation that the design, conduct and reporting of research will be free from bias resulting from </a:t>
            </a:r>
            <a:r>
              <a:rPr lang="en-US" dirty="0" smtClean="0"/>
              <a:t>investigator</a:t>
            </a:r>
            <a:r>
              <a:rPr lang="en-US" dirty="0"/>
              <a:t> </a:t>
            </a:r>
            <a:r>
              <a:rPr lang="en-US" dirty="0" smtClean="0"/>
              <a:t>financial </a:t>
            </a:r>
            <a:r>
              <a:rPr lang="en-US" dirty="0"/>
              <a:t>conflicts of </a:t>
            </a:r>
            <a:r>
              <a:rPr lang="en-US" dirty="0" smtClean="0"/>
              <a:t>interest.</a:t>
            </a:r>
            <a:endParaRPr lang="en-US" dirty="0"/>
          </a:p>
          <a:p>
            <a:r>
              <a:rPr lang="en-US" dirty="0"/>
              <a:t>The objectivity of research is of </a:t>
            </a:r>
            <a:r>
              <a:rPr lang="en-US" dirty="0" smtClean="0"/>
              <a:t>key importance </a:t>
            </a:r>
            <a:r>
              <a:rPr lang="en-US" dirty="0"/>
              <a:t>and the basis for obtaining and maintaining </a:t>
            </a:r>
            <a:r>
              <a:rPr lang="en-US" b="1" i="1" dirty="0"/>
              <a:t>public </a:t>
            </a:r>
            <a:r>
              <a:rPr lang="en-US" b="1" i="1" dirty="0" smtClean="0"/>
              <a:t>trust</a:t>
            </a:r>
            <a:r>
              <a:rPr lang="en-US" dirty="0" smtClean="0"/>
              <a:t> (i.e. – taxpayers)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" y="144780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00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Who requires the FCOI process?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Federal funding agencies, namely PHS and NSF, require recipients of federal funding to have financial conflict of interest policies in place.</a:t>
            </a:r>
            <a:endParaRPr lang="en-US" dirty="0" smtClean="0"/>
          </a:p>
          <a:p>
            <a:pPr lvl="2" defTabSz="457200"/>
            <a:r>
              <a:rPr lang="en-US" dirty="0" smtClean="0">
                <a:solidFill>
                  <a:prstClr val="black"/>
                </a:solidFill>
              </a:rPr>
              <a:t>SU’s </a:t>
            </a:r>
            <a:r>
              <a:rPr lang="en-US" dirty="0" smtClean="0">
                <a:solidFill>
                  <a:prstClr val="black"/>
                </a:solidFill>
              </a:rPr>
              <a:t>implementation of FCOI regulation applies the PHS standards to </a:t>
            </a:r>
            <a:r>
              <a:rPr lang="en-US" i="1" dirty="0" smtClean="0">
                <a:solidFill>
                  <a:prstClr val="black"/>
                </a:solidFill>
              </a:rPr>
              <a:t>all sponsored projects </a:t>
            </a:r>
            <a:r>
              <a:rPr lang="en-US" dirty="0" smtClean="0">
                <a:solidFill>
                  <a:prstClr val="black"/>
                </a:solidFill>
              </a:rPr>
              <a:t>for consistency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2" defTabSz="457200"/>
            <a:r>
              <a:rPr lang="en-US" dirty="0" smtClean="0">
                <a:solidFill>
                  <a:prstClr val="black"/>
                </a:solidFill>
              </a:rPr>
              <a:t>With the release of the ‘Omni-Circular’, all federal funding agencies will be required to have their own conflict of interest guidance.</a:t>
            </a:r>
          </a:p>
          <a:p>
            <a:pPr lvl="2" defTabSz="457200"/>
            <a:r>
              <a:rPr lang="en-US" dirty="0" smtClean="0">
                <a:solidFill>
                  <a:prstClr val="black"/>
                </a:solidFill>
              </a:rPr>
              <a:t>We’ll have to wait and see how the federal agencies decide to implement this new guidance.</a:t>
            </a:r>
          </a:p>
          <a:p>
            <a:pPr lvl="2" defTabSz="457200"/>
            <a:r>
              <a:rPr lang="en-US" dirty="0" smtClean="0">
                <a:solidFill>
                  <a:prstClr val="black"/>
                </a:solidFill>
              </a:rPr>
              <a:t>SU may need to revise its FCOI policy accordingly.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59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often do Investigators need to disclose SFIs?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/>
          <a:p>
            <a:pPr defTabSz="457200">
              <a:buFont typeface="Arial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On an annual basis</a:t>
            </a:r>
          </a:p>
          <a:p>
            <a:pPr lvl="1" defTabSz="45720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In April/May timeframe each year, </a:t>
            </a: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dirty="0" err="1" smtClean="0">
                <a:solidFill>
                  <a:prstClr val="black"/>
                </a:solidFill>
              </a:rPr>
              <a:t>Myslice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SFI disclosure </a:t>
            </a:r>
            <a:r>
              <a:rPr lang="en-US" dirty="0" smtClean="0">
                <a:solidFill>
                  <a:prstClr val="black"/>
                </a:solidFill>
              </a:rPr>
              <a:t>process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will </a:t>
            </a:r>
            <a:r>
              <a:rPr lang="en-US" dirty="0" smtClean="0">
                <a:solidFill>
                  <a:prstClr val="black"/>
                </a:solidFill>
              </a:rPr>
              <a:t>be initiated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 smtClean="0">
                <a:solidFill>
                  <a:prstClr val="black"/>
                </a:solidFill>
              </a:rPr>
              <a:t>Investigators </a:t>
            </a:r>
            <a:r>
              <a:rPr lang="en-US" dirty="0" smtClean="0">
                <a:solidFill>
                  <a:prstClr val="black"/>
                </a:solidFill>
              </a:rPr>
              <a:t>will be prompted to disclose SFIs for the last 12 months, including projections for next 12 months.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sz="2800" dirty="0" smtClean="0">
                <a:solidFill>
                  <a:prstClr val="black"/>
                </a:solidFill>
              </a:rPr>
              <a:t>Prior </a:t>
            </a:r>
            <a:r>
              <a:rPr lang="en-US" sz="2800" dirty="0">
                <a:solidFill>
                  <a:prstClr val="black"/>
                </a:solidFill>
              </a:rPr>
              <a:t>to application submissions, certify that SFI disclosures are current</a:t>
            </a:r>
            <a:r>
              <a:rPr lang="en-US" sz="2800" dirty="0" smtClean="0">
                <a:solidFill>
                  <a:prstClr val="black"/>
                </a:solidFill>
              </a:rPr>
              <a:t>. </a:t>
            </a:r>
            <a:endParaRPr lang="en-US" sz="2800" dirty="0">
              <a:solidFill>
                <a:prstClr val="black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Within </a:t>
            </a:r>
            <a:r>
              <a:rPr lang="en-US" sz="2800" dirty="0">
                <a:solidFill>
                  <a:prstClr val="black"/>
                </a:solidFill>
              </a:rPr>
              <a:t>thirty days of discovering or acquiring a new Significant Financial </a:t>
            </a:r>
            <a:r>
              <a:rPr lang="en-US" sz="2800" dirty="0" smtClean="0">
                <a:solidFill>
                  <a:prstClr val="black"/>
                </a:solidFill>
              </a:rPr>
              <a:t>Interest.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 there a problem if I answer yes to any of the questions?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243"/>
            <a:ext cx="8229600" cy="44196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Helvetica"/>
              </a:rPr>
              <a:t>Answering “yes” to any of the </a:t>
            </a:r>
            <a:r>
              <a:rPr lang="en-US" dirty="0" smtClean="0">
                <a:latin typeface="Helvetica"/>
              </a:rPr>
              <a:t>questions does </a:t>
            </a:r>
            <a:r>
              <a:rPr lang="en-US" dirty="0">
                <a:latin typeface="Helvetica"/>
              </a:rPr>
              <a:t>not mean the </a:t>
            </a:r>
            <a:r>
              <a:rPr lang="en-US" b="1" dirty="0">
                <a:latin typeface="Helvetica"/>
              </a:rPr>
              <a:t>Significant Financial Interest</a:t>
            </a:r>
            <a:r>
              <a:rPr lang="en-US" dirty="0">
                <a:latin typeface="Helvetica"/>
              </a:rPr>
              <a:t> is </a:t>
            </a:r>
            <a:r>
              <a:rPr lang="en-US" dirty="0" smtClean="0">
                <a:latin typeface="Helvetica"/>
              </a:rPr>
              <a:t>inappropriate, </a:t>
            </a:r>
            <a:r>
              <a:rPr lang="en-US" dirty="0">
                <a:latin typeface="Helvetica"/>
              </a:rPr>
              <a:t>it means only that disclosure and evaluation, and in some cases, approval and oversight, are required</a:t>
            </a:r>
            <a:r>
              <a:rPr lang="en-US" dirty="0" smtClean="0">
                <a:latin typeface="Helvetica"/>
              </a:rPr>
              <a:t>.</a:t>
            </a:r>
          </a:p>
          <a:p>
            <a:r>
              <a:rPr lang="en-US" dirty="0" smtClean="0">
                <a:latin typeface="Helvetica"/>
              </a:rPr>
              <a:t>The VPR may determine that an SFI does not constitute an FCOI</a:t>
            </a:r>
            <a:r>
              <a:rPr lang="en-US" dirty="0" smtClean="0">
                <a:latin typeface="Helvetica"/>
              </a:rPr>
              <a:t>.</a:t>
            </a:r>
          </a:p>
          <a:p>
            <a:r>
              <a:rPr lang="en-US" dirty="0" smtClean="0">
                <a:latin typeface="Helvetica"/>
              </a:rPr>
              <a:t>Disclosures are held in the strictest of confidence.</a:t>
            </a:r>
            <a:endParaRPr lang="en-US" dirty="0">
              <a:latin typeface="Helvetica"/>
            </a:endParaRP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4053</TotalTime>
  <Words>728</Words>
  <Application>Microsoft Office PowerPoint</Application>
  <PresentationFormat>On-screen Show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Calibri(body)</vt:lpstr>
      <vt:lpstr>Helvetica</vt:lpstr>
      <vt:lpstr>Wingdings</vt:lpstr>
      <vt:lpstr>Office Theme</vt:lpstr>
      <vt:lpstr>Financial Conflict of Interest (FCOI) Updates</vt:lpstr>
      <vt:lpstr>Key Definitions</vt:lpstr>
      <vt:lpstr>Key Definitions</vt:lpstr>
      <vt:lpstr>Key Definitions</vt:lpstr>
      <vt:lpstr>Key Definitions</vt:lpstr>
      <vt:lpstr>What is the Guiding Principle behind federal FCOI regulations?</vt:lpstr>
      <vt:lpstr>Who requires the FCOI process?</vt:lpstr>
      <vt:lpstr>How often do Investigators need to disclose SFIs?</vt:lpstr>
      <vt:lpstr>Is there a problem if I answer yes to any of the questions?</vt:lpstr>
      <vt:lpstr>Excluded Sources – No disclosure Required when……..</vt:lpstr>
      <vt:lpstr>MySlice SFI Module Features</vt:lpstr>
      <vt:lpstr>MySlice SFI Module Features</vt:lpstr>
      <vt:lpstr>Contact information</vt:lpstr>
    </vt:vector>
  </TitlesOfParts>
  <Company>Syracuse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EFFORT REPORTIG (ERS) IMPLENTATION  SYRCUSE UNIVERSITY</dc:title>
  <dc:creator>BFAS USER</dc:creator>
  <cp:lastModifiedBy>Stuart Taub</cp:lastModifiedBy>
  <cp:revision>143</cp:revision>
  <dcterms:created xsi:type="dcterms:W3CDTF">2009-09-08T11:52:32Z</dcterms:created>
  <dcterms:modified xsi:type="dcterms:W3CDTF">2014-04-24T15:14:13Z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