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0"/>
  </p:handoutMasterIdLst>
  <p:sldIdLst>
    <p:sldId id="256" r:id="rId2"/>
    <p:sldId id="269" r:id="rId3"/>
    <p:sldId id="257" r:id="rId4"/>
    <p:sldId id="258" r:id="rId5"/>
    <p:sldId id="259" r:id="rId6"/>
    <p:sldId id="260" r:id="rId7"/>
    <p:sldId id="261" r:id="rId8"/>
    <p:sldId id="262" r:id="rId9"/>
    <p:sldId id="280" r:id="rId10"/>
    <p:sldId id="263" r:id="rId11"/>
    <p:sldId id="264" r:id="rId12"/>
    <p:sldId id="265" r:id="rId13"/>
    <p:sldId id="266" r:id="rId14"/>
    <p:sldId id="267" r:id="rId15"/>
    <p:sldId id="268" r:id="rId16"/>
    <p:sldId id="274" r:id="rId17"/>
    <p:sldId id="270" r:id="rId18"/>
    <p:sldId id="273" r:id="rId19"/>
    <p:sldId id="271" r:id="rId20"/>
    <p:sldId id="272" r:id="rId21"/>
    <p:sldId id="279" r:id="rId22"/>
    <p:sldId id="275" r:id="rId23"/>
    <p:sldId id="276" r:id="rId24"/>
    <p:sldId id="277" r:id="rId25"/>
    <p:sldId id="283" r:id="rId26"/>
    <p:sldId id="281" r:id="rId27"/>
    <p:sldId id="278" r:id="rId28"/>
    <p:sldId id="282" r:id="rId29"/>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6" autoAdjust="0"/>
    <p:restoredTop sz="94660"/>
  </p:normalViewPr>
  <p:slideViewPr>
    <p:cSldViewPr snapToGrid="0">
      <p:cViewPr varScale="1">
        <p:scale>
          <a:sx n="82" d="100"/>
          <a:sy n="82" d="100"/>
        </p:scale>
        <p:origin x="67" y="40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B0D5584F-3790-4FCE-804D-63E48CE76927}" type="datetimeFigureOut">
              <a:rPr lang="en-US" smtClean="0"/>
              <a:t>2/27/2015</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E5B9F2E-CBB7-4FD9-B658-4C6B94C300B0}" type="slidenum">
              <a:rPr lang="en-US" smtClean="0"/>
              <a:t>‹#›</a:t>
            </a:fld>
            <a:endParaRPr lang="en-US"/>
          </a:p>
        </p:txBody>
      </p:sp>
    </p:spTree>
    <p:extLst>
      <p:ext uri="{BB962C8B-B14F-4D97-AF65-F5344CB8AC3E}">
        <p14:creationId xmlns:p14="http://schemas.microsoft.com/office/powerpoint/2010/main" val="2776828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A5253A-95E4-43BE-A6ED-379B35B6430F}" type="datetimeFigureOut">
              <a:rPr lang="en-US" smtClean="0"/>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F4D4D-1155-4005-8700-8FDE12210A07}" type="slidenum">
              <a:rPr lang="en-US" smtClean="0"/>
              <a:t>‹#›</a:t>
            </a:fld>
            <a:endParaRPr lang="en-US"/>
          </a:p>
        </p:txBody>
      </p:sp>
    </p:spTree>
    <p:extLst>
      <p:ext uri="{BB962C8B-B14F-4D97-AF65-F5344CB8AC3E}">
        <p14:creationId xmlns:p14="http://schemas.microsoft.com/office/powerpoint/2010/main" val="1786945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A5253A-95E4-43BE-A6ED-379B35B6430F}" type="datetimeFigureOut">
              <a:rPr lang="en-US" smtClean="0"/>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F4D4D-1155-4005-8700-8FDE12210A07}" type="slidenum">
              <a:rPr lang="en-US" smtClean="0"/>
              <a:t>‹#›</a:t>
            </a:fld>
            <a:endParaRPr lang="en-US"/>
          </a:p>
        </p:txBody>
      </p:sp>
    </p:spTree>
    <p:extLst>
      <p:ext uri="{BB962C8B-B14F-4D97-AF65-F5344CB8AC3E}">
        <p14:creationId xmlns:p14="http://schemas.microsoft.com/office/powerpoint/2010/main" val="3162650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A5253A-95E4-43BE-A6ED-379B35B6430F}" type="datetimeFigureOut">
              <a:rPr lang="en-US" smtClean="0"/>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F4D4D-1155-4005-8700-8FDE12210A07}" type="slidenum">
              <a:rPr lang="en-US" smtClean="0"/>
              <a:t>‹#›</a:t>
            </a:fld>
            <a:endParaRPr lang="en-US"/>
          </a:p>
        </p:txBody>
      </p:sp>
    </p:spTree>
    <p:extLst>
      <p:ext uri="{BB962C8B-B14F-4D97-AF65-F5344CB8AC3E}">
        <p14:creationId xmlns:p14="http://schemas.microsoft.com/office/powerpoint/2010/main" val="1631151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A5253A-95E4-43BE-A6ED-379B35B6430F}" type="datetimeFigureOut">
              <a:rPr lang="en-US" smtClean="0"/>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F4D4D-1155-4005-8700-8FDE12210A07}" type="slidenum">
              <a:rPr lang="en-US" smtClean="0"/>
              <a:t>‹#›</a:t>
            </a:fld>
            <a:endParaRPr lang="en-US"/>
          </a:p>
        </p:txBody>
      </p:sp>
    </p:spTree>
    <p:extLst>
      <p:ext uri="{BB962C8B-B14F-4D97-AF65-F5344CB8AC3E}">
        <p14:creationId xmlns:p14="http://schemas.microsoft.com/office/powerpoint/2010/main" val="3573497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A5253A-95E4-43BE-A6ED-379B35B6430F}" type="datetimeFigureOut">
              <a:rPr lang="en-US" smtClean="0"/>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F4D4D-1155-4005-8700-8FDE12210A07}" type="slidenum">
              <a:rPr lang="en-US" smtClean="0"/>
              <a:t>‹#›</a:t>
            </a:fld>
            <a:endParaRPr lang="en-US"/>
          </a:p>
        </p:txBody>
      </p:sp>
    </p:spTree>
    <p:extLst>
      <p:ext uri="{BB962C8B-B14F-4D97-AF65-F5344CB8AC3E}">
        <p14:creationId xmlns:p14="http://schemas.microsoft.com/office/powerpoint/2010/main" val="589875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A5253A-95E4-43BE-A6ED-379B35B6430F}" type="datetimeFigureOut">
              <a:rPr lang="en-US" smtClean="0"/>
              <a:t>2/27/2015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7F4D4D-1155-4005-8700-8FDE12210A07}" type="slidenum">
              <a:rPr lang="en-US" smtClean="0"/>
              <a:t>‹#›</a:t>
            </a:fld>
            <a:endParaRPr lang="en-US"/>
          </a:p>
        </p:txBody>
      </p:sp>
    </p:spTree>
    <p:extLst>
      <p:ext uri="{BB962C8B-B14F-4D97-AF65-F5344CB8AC3E}">
        <p14:creationId xmlns:p14="http://schemas.microsoft.com/office/powerpoint/2010/main" val="3371985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A5253A-95E4-43BE-A6ED-379B35B6430F}" type="datetimeFigureOut">
              <a:rPr lang="en-US" smtClean="0"/>
              <a:t>2/27/2015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7F4D4D-1155-4005-8700-8FDE12210A07}" type="slidenum">
              <a:rPr lang="en-US" smtClean="0"/>
              <a:t>‹#›</a:t>
            </a:fld>
            <a:endParaRPr lang="en-US"/>
          </a:p>
        </p:txBody>
      </p:sp>
    </p:spTree>
    <p:extLst>
      <p:ext uri="{BB962C8B-B14F-4D97-AF65-F5344CB8AC3E}">
        <p14:creationId xmlns:p14="http://schemas.microsoft.com/office/powerpoint/2010/main" val="491061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A5253A-95E4-43BE-A6ED-379B35B6430F}" type="datetimeFigureOut">
              <a:rPr lang="en-US" smtClean="0"/>
              <a:t>2/27/2015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7F4D4D-1155-4005-8700-8FDE12210A07}" type="slidenum">
              <a:rPr lang="en-US" smtClean="0"/>
              <a:t>‹#›</a:t>
            </a:fld>
            <a:endParaRPr lang="en-US"/>
          </a:p>
        </p:txBody>
      </p:sp>
    </p:spTree>
    <p:extLst>
      <p:ext uri="{BB962C8B-B14F-4D97-AF65-F5344CB8AC3E}">
        <p14:creationId xmlns:p14="http://schemas.microsoft.com/office/powerpoint/2010/main" val="3204914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A5253A-95E4-43BE-A6ED-379B35B6430F}" type="datetimeFigureOut">
              <a:rPr lang="en-US" smtClean="0"/>
              <a:t>2/27/2015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7F4D4D-1155-4005-8700-8FDE12210A07}" type="slidenum">
              <a:rPr lang="en-US" smtClean="0"/>
              <a:t>‹#›</a:t>
            </a:fld>
            <a:endParaRPr lang="en-US"/>
          </a:p>
        </p:txBody>
      </p:sp>
    </p:spTree>
    <p:extLst>
      <p:ext uri="{BB962C8B-B14F-4D97-AF65-F5344CB8AC3E}">
        <p14:creationId xmlns:p14="http://schemas.microsoft.com/office/powerpoint/2010/main" val="1109297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A5253A-95E4-43BE-A6ED-379B35B6430F}" type="datetimeFigureOut">
              <a:rPr lang="en-US" smtClean="0"/>
              <a:t>2/27/2015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7F4D4D-1155-4005-8700-8FDE12210A07}" type="slidenum">
              <a:rPr lang="en-US" smtClean="0"/>
              <a:t>‹#›</a:t>
            </a:fld>
            <a:endParaRPr lang="en-US"/>
          </a:p>
        </p:txBody>
      </p:sp>
    </p:spTree>
    <p:extLst>
      <p:ext uri="{BB962C8B-B14F-4D97-AF65-F5344CB8AC3E}">
        <p14:creationId xmlns:p14="http://schemas.microsoft.com/office/powerpoint/2010/main" val="1381319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A5253A-95E4-43BE-A6ED-379B35B6430F}" type="datetimeFigureOut">
              <a:rPr lang="en-US" smtClean="0"/>
              <a:t>2/27/2015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7F4D4D-1155-4005-8700-8FDE12210A07}" type="slidenum">
              <a:rPr lang="en-US" smtClean="0"/>
              <a:t>‹#›</a:t>
            </a:fld>
            <a:endParaRPr lang="en-US"/>
          </a:p>
        </p:txBody>
      </p:sp>
    </p:spTree>
    <p:extLst>
      <p:ext uri="{BB962C8B-B14F-4D97-AF65-F5344CB8AC3E}">
        <p14:creationId xmlns:p14="http://schemas.microsoft.com/office/powerpoint/2010/main" val="216305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A5253A-95E4-43BE-A6ED-379B35B6430F}" type="datetimeFigureOut">
              <a:rPr lang="en-US" smtClean="0"/>
              <a:t>2/27/2015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7F4D4D-1155-4005-8700-8FDE12210A07}" type="slidenum">
              <a:rPr lang="en-US" smtClean="0"/>
              <a:t>‹#›</a:t>
            </a:fld>
            <a:endParaRPr lang="en-US"/>
          </a:p>
        </p:txBody>
      </p:sp>
    </p:spTree>
    <p:extLst>
      <p:ext uri="{BB962C8B-B14F-4D97-AF65-F5344CB8AC3E}">
        <p14:creationId xmlns:p14="http://schemas.microsoft.com/office/powerpoint/2010/main" val="2555904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nsf.gov/pubs/policydocs/pappguide/nsf15001/gpg_index.jsp"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grants.nih.gov/grants/guide/notice-files/NOT-OD-15-048.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grants.nih.gov/grants/guide/notice-files/NOT-OD-15-049.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grants.nih.gov/grants/guide/notice-files/NOT-OD-15-032.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grants.nih.gov/grants/funding/424/index.ht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youtube.com/watch?v=PRWy-3GXhtU&amp;feature=youtu.be" TargetMode="External"/><Relationship Id="rId2" Type="http://schemas.openxmlformats.org/officeDocument/2006/relationships/hyperlink" Target="http://www.ncbi.nlm.nih.gov/sciencv/"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grants.nih.gov/grants/guide/notice-files/NOT-OD-15-017.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ajgraves@syr.edu" TargetMode="External"/><Relationship Id="rId7" Type="http://schemas.openxmlformats.org/officeDocument/2006/relationships/hyperlink" Target="mailto:staub@syr.edu" TargetMode="External"/><Relationship Id="rId2" Type="http://schemas.openxmlformats.org/officeDocument/2006/relationships/hyperlink" Target="mailto:asdeppa@syr.edu" TargetMode="External"/><Relationship Id="rId1" Type="http://schemas.openxmlformats.org/officeDocument/2006/relationships/slideLayout" Target="../slideLayouts/slideLayout2.xml"/><Relationship Id="rId6" Type="http://schemas.openxmlformats.org/officeDocument/2006/relationships/hyperlink" Target="mailto:magilber@syr.edu" TargetMode="External"/><Relationship Id="rId5" Type="http://schemas.openxmlformats.org/officeDocument/2006/relationships/hyperlink" Target="mailto:cmcmulli@syr.edu" TargetMode="External"/><Relationship Id="rId4" Type="http://schemas.openxmlformats.org/officeDocument/2006/relationships/hyperlink" Target="mailto:mtmacbla@syr.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NSF PAPPG 15-1 Updates and  NIH Updates</a:t>
            </a:r>
            <a:endParaRPr lang="en-US" dirty="0"/>
          </a:p>
        </p:txBody>
      </p:sp>
      <p:sp>
        <p:nvSpPr>
          <p:cNvPr id="3" name="Subtitle 2"/>
          <p:cNvSpPr>
            <a:spLocks noGrp="1"/>
          </p:cNvSpPr>
          <p:nvPr>
            <p:ph type="subTitle" idx="1"/>
          </p:nvPr>
        </p:nvSpPr>
        <p:spPr>
          <a:xfrm>
            <a:off x="1524000" y="3620699"/>
            <a:ext cx="9144000" cy="1655762"/>
          </a:xfrm>
        </p:spPr>
        <p:txBody>
          <a:bodyPr/>
          <a:lstStyle/>
          <a:p>
            <a:pPr>
              <a:defRPr/>
            </a:pPr>
            <a:r>
              <a:rPr lang="en-US" b="1" dirty="0">
                <a:solidFill>
                  <a:srgbClr val="0070C0"/>
                </a:solidFill>
              </a:rPr>
              <a:t>OSP Awareness Session</a:t>
            </a:r>
          </a:p>
          <a:p>
            <a:pPr>
              <a:defRPr/>
            </a:pPr>
            <a:r>
              <a:rPr lang="en-US" b="1" dirty="0" smtClean="0">
                <a:solidFill>
                  <a:srgbClr val="0070C0"/>
                </a:solidFill>
              </a:rPr>
              <a:t>February 26, 2015</a:t>
            </a:r>
            <a:endParaRPr lang="en-US" b="1" dirty="0">
              <a:solidFill>
                <a:srgbClr val="0070C0"/>
              </a:solidFill>
            </a:endParaRPr>
          </a:p>
          <a:p>
            <a:endParaRPr lang="en-US" dirty="0"/>
          </a:p>
        </p:txBody>
      </p:sp>
    </p:spTree>
    <p:extLst>
      <p:ext uri="{BB962C8B-B14F-4D97-AF65-F5344CB8AC3E}">
        <p14:creationId xmlns:p14="http://schemas.microsoft.com/office/powerpoint/2010/main" val="19686812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Administrative Clerical support costs</a:t>
            </a:r>
            <a:endParaRPr lang="en-US" dirty="0">
              <a:solidFill>
                <a:srgbClr val="0070C0"/>
              </a:solidFill>
            </a:endParaRPr>
          </a:p>
        </p:txBody>
      </p:sp>
      <p:sp>
        <p:nvSpPr>
          <p:cNvPr id="3" name="Content Placeholder 2"/>
          <p:cNvSpPr>
            <a:spLocks noGrp="1"/>
          </p:cNvSpPr>
          <p:nvPr>
            <p:ph idx="1"/>
          </p:nvPr>
        </p:nvSpPr>
        <p:spPr>
          <a:xfrm>
            <a:off x="838200" y="1825625"/>
            <a:ext cx="10515600" cy="4565844"/>
          </a:xfrm>
        </p:spPr>
        <p:txBody>
          <a:bodyPr>
            <a:normAutofit fontScale="92500" lnSpcReduction="20000"/>
          </a:bodyPr>
          <a:lstStyle/>
          <a:p>
            <a:r>
              <a:rPr lang="en-US" sz="3000" dirty="0"/>
              <a:t>R</a:t>
            </a:r>
            <a:r>
              <a:rPr lang="en-US" sz="3000" dirty="0" smtClean="0"/>
              <a:t>evised to reflect conditions under which inclusion of admin/clerical staff salaries may be appropriate, provided that certain criteria are met.</a:t>
            </a:r>
          </a:p>
          <a:p>
            <a:pPr marL="0" indent="0">
              <a:buNone/>
            </a:pPr>
            <a:r>
              <a:rPr lang="en-US" b="1" dirty="0"/>
              <a:t>FOUR </a:t>
            </a:r>
            <a:r>
              <a:rPr lang="en-US" dirty="0"/>
              <a:t>conditions </a:t>
            </a:r>
            <a:r>
              <a:rPr lang="en-US" b="1" i="1" u="sng" dirty="0"/>
              <a:t>must all </a:t>
            </a:r>
            <a:r>
              <a:rPr lang="en-US" dirty="0"/>
              <a:t>be met and described in the </a:t>
            </a:r>
            <a:r>
              <a:rPr lang="en-US" dirty="0" smtClean="0"/>
              <a:t>budget justification</a:t>
            </a:r>
            <a:r>
              <a:rPr lang="en-US" dirty="0"/>
              <a:t>:</a:t>
            </a:r>
          </a:p>
          <a:p>
            <a:pPr marL="514350" indent="-514350">
              <a:buAutoNum type="arabicPeriod"/>
            </a:pPr>
            <a:r>
              <a:rPr lang="en-US" dirty="0" smtClean="0"/>
              <a:t>Administrative </a:t>
            </a:r>
            <a:r>
              <a:rPr lang="en-US" dirty="0"/>
              <a:t>or clerical salaries are </a:t>
            </a:r>
            <a:r>
              <a:rPr lang="en-US" b="1" dirty="0"/>
              <a:t>integral </a:t>
            </a:r>
            <a:r>
              <a:rPr lang="en-US" dirty="0"/>
              <a:t>to a project or </a:t>
            </a:r>
            <a:r>
              <a:rPr lang="en-US" dirty="0" smtClean="0"/>
              <a:t>activity</a:t>
            </a:r>
            <a:r>
              <a:rPr lang="en-US" dirty="0"/>
              <a:t>;</a:t>
            </a:r>
            <a:endParaRPr lang="en-US" dirty="0" smtClean="0"/>
          </a:p>
          <a:p>
            <a:pPr marL="514350" indent="-514350">
              <a:buAutoNum type="arabicPeriod"/>
            </a:pPr>
            <a:r>
              <a:rPr lang="en-US" dirty="0" smtClean="0"/>
              <a:t>Individuals </a:t>
            </a:r>
            <a:r>
              <a:rPr lang="en-US" dirty="0"/>
              <a:t>involved can be </a:t>
            </a:r>
            <a:r>
              <a:rPr lang="en-US" b="1" dirty="0"/>
              <a:t>specifically identified </a:t>
            </a:r>
            <a:r>
              <a:rPr lang="en-US" dirty="0"/>
              <a:t>with the project or </a:t>
            </a:r>
            <a:r>
              <a:rPr lang="en-US" dirty="0" smtClean="0"/>
              <a:t>activity;</a:t>
            </a:r>
          </a:p>
          <a:p>
            <a:pPr marL="514350" indent="-514350">
              <a:buAutoNum type="arabicPeriod"/>
            </a:pPr>
            <a:r>
              <a:rPr lang="en-US" dirty="0" smtClean="0"/>
              <a:t>Such </a:t>
            </a:r>
            <a:r>
              <a:rPr lang="en-US" dirty="0"/>
              <a:t>costs are </a:t>
            </a:r>
            <a:r>
              <a:rPr lang="en-US" b="1" dirty="0"/>
              <a:t>explicitly included </a:t>
            </a:r>
            <a:r>
              <a:rPr lang="en-US" dirty="0"/>
              <a:t>in the approved budget or have the prior written approval of the cognizant NSF Grants Officer; </a:t>
            </a:r>
            <a:r>
              <a:rPr lang="en-US" dirty="0" smtClean="0"/>
              <a:t>and</a:t>
            </a:r>
          </a:p>
          <a:p>
            <a:pPr marL="514350" indent="-514350">
              <a:buAutoNum type="arabicPeriod"/>
            </a:pPr>
            <a:r>
              <a:rPr lang="en-US" dirty="0" smtClean="0"/>
              <a:t>The </a:t>
            </a:r>
            <a:r>
              <a:rPr lang="en-US" dirty="0"/>
              <a:t>costs are </a:t>
            </a:r>
            <a:r>
              <a:rPr lang="en-US" b="1" dirty="0"/>
              <a:t>not </a:t>
            </a:r>
            <a:r>
              <a:rPr lang="en-US" dirty="0"/>
              <a:t>also </a:t>
            </a:r>
            <a:r>
              <a:rPr lang="en-US" b="1" dirty="0"/>
              <a:t>recovered as indirect costs</a:t>
            </a:r>
            <a:r>
              <a:rPr lang="en-US" dirty="0"/>
              <a:t>.</a:t>
            </a:r>
          </a:p>
          <a:p>
            <a:r>
              <a:rPr lang="en-US" dirty="0" smtClean="0"/>
              <a:t>NSF Program Officers are being trained to focus on items 1. and 2. above.  </a:t>
            </a:r>
          </a:p>
          <a:p>
            <a:r>
              <a:rPr lang="en-US" b="1" i="1" dirty="0" smtClean="0"/>
              <a:t>Must be a compelling justification made!</a:t>
            </a:r>
            <a:endParaRPr lang="en-US" b="1" i="1" dirty="0"/>
          </a:p>
        </p:txBody>
      </p:sp>
    </p:spTree>
    <p:extLst>
      <p:ext uri="{BB962C8B-B14F-4D97-AF65-F5344CB8AC3E}">
        <p14:creationId xmlns:p14="http://schemas.microsoft.com/office/powerpoint/2010/main" val="2135277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Biographical Sketch</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Clarification: including personal information in the biosketch </a:t>
            </a:r>
            <a:r>
              <a:rPr lang="en-US" b="1" i="1" dirty="0" smtClean="0"/>
              <a:t>is not </a:t>
            </a:r>
            <a:r>
              <a:rPr lang="en-US" dirty="0" smtClean="0"/>
              <a:t>appropriate.  </a:t>
            </a:r>
          </a:p>
          <a:p>
            <a:r>
              <a:rPr lang="en-US" b="1" i="1" dirty="0" smtClean="0"/>
              <a:t>The location </a:t>
            </a:r>
            <a:r>
              <a:rPr lang="en-US" dirty="0" smtClean="0"/>
              <a:t>of the individual’s undergraduate, graduate and postdoctoral institution(s) must be provided under the ‘Professional Preparation’ section.  </a:t>
            </a:r>
          </a:p>
          <a:p>
            <a:r>
              <a:rPr lang="en-US" dirty="0" smtClean="0"/>
              <a:t>Clarification is made that the </a:t>
            </a:r>
            <a:r>
              <a:rPr lang="en-US" b="1" dirty="0" smtClean="0"/>
              <a:t>total number </a:t>
            </a:r>
            <a:r>
              <a:rPr lang="en-US" dirty="0" smtClean="0"/>
              <a:t>of collaborators and co-editors, and graduate advisors and postdoctoral sponsors, </a:t>
            </a:r>
            <a:r>
              <a:rPr lang="en-US" b="1" dirty="0" smtClean="0"/>
              <a:t>related </a:t>
            </a:r>
            <a:r>
              <a:rPr lang="en-US" b="1" dirty="0" smtClean="0"/>
              <a:t>to this proposal, </a:t>
            </a:r>
            <a:r>
              <a:rPr lang="en-US" dirty="0" smtClean="0"/>
              <a:t>must be identified in the appropriate areas in the Collaborators &amp; Other Affiliations section</a:t>
            </a:r>
            <a:endParaRPr lang="en-US" dirty="0"/>
          </a:p>
        </p:txBody>
      </p:sp>
    </p:spTree>
    <p:extLst>
      <p:ext uri="{BB962C8B-B14F-4D97-AF65-F5344CB8AC3E}">
        <p14:creationId xmlns:p14="http://schemas.microsoft.com/office/powerpoint/2010/main" val="3833041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0070C0"/>
                </a:solidFill>
              </a:rPr>
              <a:t>Subawards</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dirty="0" smtClean="0"/>
              <a:t>Requirement for proposing institution to make a case-by-case determination regarding the role of subrecipients vs. contractors.  OSP will assist with making these determinations.</a:t>
            </a:r>
          </a:p>
          <a:p>
            <a:r>
              <a:rPr lang="en-US" dirty="0" smtClean="0"/>
              <a:t>Subrecipients </a:t>
            </a:r>
            <a:r>
              <a:rPr lang="en-US" dirty="0"/>
              <a:t>supported by a ﬁxed amount award </a:t>
            </a:r>
            <a:r>
              <a:rPr lang="en-US" dirty="0" smtClean="0"/>
              <a:t>(e.g. - ﬁxed price agreement) must </a:t>
            </a:r>
            <a:r>
              <a:rPr lang="en-US" dirty="0"/>
              <a:t>have </a:t>
            </a:r>
            <a:r>
              <a:rPr lang="en-US" b="1" i="1" dirty="0"/>
              <a:t>prior approval </a:t>
            </a:r>
            <a:r>
              <a:rPr lang="en-US" dirty="0"/>
              <a:t>of the awarding agency, if not conveyed in </a:t>
            </a:r>
            <a:r>
              <a:rPr lang="en-US" dirty="0" smtClean="0"/>
              <a:t>budget justiﬁcation.</a:t>
            </a:r>
            <a:endParaRPr lang="en-US" dirty="0"/>
          </a:p>
          <a:p>
            <a:r>
              <a:rPr lang="en-US" dirty="0" smtClean="0"/>
              <a:t>Subrecipients </a:t>
            </a:r>
            <a:r>
              <a:rPr lang="en-US" dirty="0"/>
              <a:t>(including foreign) without a </a:t>
            </a:r>
            <a:r>
              <a:rPr lang="en-US" dirty="0" smtClean="0"/>
              <a:t>federally negotiated </a:t>
            </a:r>
            <a:r>
              <a:rPr lang="en-US" dirty="0"/>
              <a:t>rate can now charge 10% indirect costs </a:t>
            </a:r>
            <a:r>
              <a:rPr lang="en-US" dirty="0" smtClean="0"/>
              <a:t>on modified </a:t>
            </a:r>
            <a:r>
              <a:rPr lang="en-US" dirty="0"/>
              <a:t>total direct costs.</a:t>
            </a:r>
          </a:p>
        </p:txBody>
      </p:sp>
    </p:spTree>
    <p:extLst>
      <p:ext uri="{BB962C8B-B14F-4D97-AF65-F5344CB8AC3E}">
        <p14:creationId xmlns:p14="http://schemas.microsoft.com/office/powerpoint/2010/main" val="178965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Special Information and Supplementary Documentation</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Clarifies the use of </a:t>
            </a:r>
            <a:r>
              <a:rPr lang="en-US" u="sng" dirty="0" smtClean="0"/>
              <a:t>letters of collaboration </a:t>
            </a:r>
            <a:r>
              <a:rPr lang="en-US" dirty="0" smtClean="0"/>
              <a:t>(formerly referred to as letters of commitment). </a:t>
            </a:r>
          </a:p>
          <a:p>
            <a:r>
              <a:rPr lang="en-US" dirty="0" smtClean="0"/>
              <a:t>Such letters should be limited to stating the intent of collaborate and </a:t>
            </a:r>
            <a:r>
              <a:rPr lang="en-US" u="sng" dirty="0" smtClean="0"/>
              <a:t>should not contain endorsements or evaluation</a:t>
            </a:r>
            <a:r>
              <a:rPr lang="en-US" dirty="0" smtClean="0"/>
              <a:t> of the proposed project. </a:t>
            </a:r>
          </a:p>
          <a:p>
            <a:r>
              <a:rPr lang="en-US" dirty="0" smtClean="0"/>
              <a:t>Proposals that are not consistent with the instructions in this section </a:t>
            </a:r>
            <a:r>
              <a:rPr lang="en-US" u="sng" dirty="0" smtClean="0"/>
              <a:t>will be returned without review.</a:t>
            </a:r>
            <a:endParaRPr lang="en-US" u="sng" dirty="0"/>
          </a:p>
        </p:txBody>
      </p:sp>
    </p:spTree>
    <p:extLst>
      <p:ext uri="{BB962C8B-B14F-4D97-AF65-F5344CB8AC3E}">
        <p14:creationId xmlns:p14="http://schemas.microsoft.com/office/powerpoint/2010/main" val="2338876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Proposals for Equipment</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Removes the requirement to include a References Cited section for equipment proposals submitted in response to the GPG. </a:t>
            </a:r>
          </a:p>
          <a:p>
            <a:r>
              <a:rPr lang="en-US" dirty="0" smtClean="0"/>
              <a:t>Additionally, the Facilities, Equipment and Other Resources section needs to include a brief description of other support services available.</a:t>
            </a:r>
            <a:endParaRPr lang="en-US" dirty="0"/>
          </a:p>
        </p:txBody>
      </p:sp>
    </p:spTree>
    <p:extLst>
      <p:ext uri="{BB962C8B-B14F-4D97-AF65-F5344CB8AC3E}">
        <p14:creationId xmlns:p14="http://schemas.microsoft.com/office/powerpoint/2010/main" val="2354303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Proposals for Conferences</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NSF funds are not to be spent for meals and coffee breaks for intramural meetings of an organization or any of its components as direct costs.  </a:t>
            </a:r>
          </a:p>
          <a:p>
            <a:r>
              <a:rPr lang="en-US" dirty="0" smtClean="0"/>
              <a:t>In addition, Facilities,  Equipment  and  other  Resources  information  is  now  required  for  conference proposals</a:t>
            </a:r>
            <a:endParaRPr lang="en-US" dirty="0"/>
          </a:p>
        </p:txBody>
      </p:sp>
    </p:spTree>
    <p:extLst>
      <p:ext uri="{BB962C8B-B14F-4D97-AF65-F5344CB8AC3E}">
        <p14:creationId xmlns:p14="http://schemas.microsoft.com/office/powerpoint/2010/main" val="1400246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Participant Support Costs</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t>Prior Approval is now required to move budget line items out of the following Participant support costs, </a:t>
            </a:r>
          </a:p>
          <a:p>
            <a:pPr marL="971550" lvl="1" indent="-514350">
              <a:buFont typeface="+mj-lt"/>
              <a:buAutoNum type="arabicPeriod"/>
            </a:pPr>
            <a:r>
              <a:rPr lang="en-US" dirty="0" smtClean="0"/>
              <a:t>Stipend</a:t>
            </a:r>
          </a:p>
          <a:p>
            <a:pPr marL="971550" lvl="1" indent="-514350">
              <a:buFont typeface="+mj-lt"/>
              <a:buAutoNum type="arabicPeriod"/>
            </a:pPr>
            <a:r>
              <a:rPr lang="en-US" dirty="0" smtClean="0"/>
              <a:t>Subsistence, and </a:t>
            </a:r>
          </a:p>
          <a:p>
            <a:pPr marL="971550" lvl="1" indent="-514350">
              <a:buFont typeface="+mj-lt"/>
              <a:buAutoNum type="arabicPeriod"/>
            </a:pPr>
            <a:r>
              <a:rPr lang="en-US" dirty="0" smtClean="0"/>
              <a:t>Travel; and into</a:t>
            </a:r>
          </a:p>
          <a:p>
            <a:pPr marL="0" indent="0">
              <a:buNone/>
            </a:pPr>
            <a:r>
              <a:rPr lang="en-US" dirty="0" smtClean="0"/>
              <a:t> ‘Other’ section of Participant Support Costs.</a:t>
            </a:r>
          </a:p>
          <a:p>
            <a:pPr marL="0" indent="0">
              <a:buNone/>
            </a:pPr>
            <a:endParaRPr lang="en-US" dirty="0" smtClean="0"/>
          </a:p>
          <a:p>
            <a:r>
              <a:rPr lang="en-US" dirty="0" smtClean="0"/>
              <a:t>You may still move funds between the items 1. – 3. without prior approval.</a:t>
            </a:r>
            <a:endParaRPr lang="en-US" dirty="0"/>
          </a:p>
        </p:txBody>
      </p:sp>
    </p:spTree>
    <p:extLst>
      <p:ext uri="{BB962C8B-B14F-4D97-AF65-F5344CB8AC3E}">
        <p14:creationId xmlns:p14="http://schemas.microsoft.com/office/powerpoint/2010/main" val="342988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Compliance Checking</a:t>
            </a:r>
            <a:endParaRPr lang="en-US" b="1" dirty="0">
              <a:solidFill>
                <a:srgbClr val="0070C0"/>
              </a:solidFill>
            </a:endParaRPr>
          </a:p>
        </p:txBody>
      </p:sp>
      <p:sp>
        <p:nvSpPr>
          <p:cNvPr id="3" name="Content Placeholder 2"/>
          <p:cNvSpPr>
            <a:spLocks noGrp="1"/>
          </p:cNvSpPr>
          <p:nvPr>
            <p:ph idx="1"/>
          </p:nvPr>
        </p:nvSpPr>
        <p:spPr/>
        <p:txBody>
          <a:bodyPr/>
          <a:lstStyle/>
          <a:p>
            <a:pPr lvl="0"/>
            <a:r>
              <a:rPr lang="en-US" b="1" dirty="0"/>
              <a:t>Page Count: </a:t>
            </a:r>
            <a:r>
              <a:rPr lang="en-US" dirty="0"/>
              <a:t>Page count rules will be enforced on the following proposal sections</a:t>
            </a:r>
            <a:r>
              <a:rPr lang="en-US" b="1" dirty="0"/>
              <a:t>:</a:t>
            </a:r>
            <a:endParaRPr lang="en-US" dirty="0"/>
          </a:p>
          <a:p>
            <a:pPr lvl="1"/>
            <a:r>
              <a:rPr lang="en-US" b="1" dirty="0"/>
              <a:t>Project Description:</a:t>
            </a:r>
            <a:r>
              <a:rPr lang="en-US" dirty="0"/>
              <a:t> 15-page limit [exceptions: 8-page limit for Early-Concept Grants for Exploratory Research (EAGER), and 5-page limit for Rapid Response Research (RAPID)]</a:t>
            </a:r>
          </a:p>
          <a:p>
            <a:pPr lvl="1"/>
            <a:r>
              <a:rPr lang="en-US" b="1" dirty="0"/>
              <a:t>Budget Justification</a:t>
            </a:r>
            <a:r>
              <a:rPr lang="en-US" dirty="0"/>
              <a:t>: 3-page limit for the proposing institution and a separate, 3-page limit for each sub-recipient organization</a:t>
            </a:r>
          </a:p>
          <a:p>
            <a:pPr lvl="1"/>
            <a:r>
              <a:rPr lang="en-US" b="1" dirty="0"/>
              <a:t>Mentoring Plan</a:t>
            </a:r>
            <a:r>
              <a:rPr lang="en-US" dirty="0"/>
              <a:t>: 1-page limit</a:t>
            </a:r>
          </a:p>
          <a:p>
            <a:pPr lvl="1"/>
            <a:r>
              <a:rPr lang="en-US" b="1" dirty="0"/>
              <a:t>Data Management Plan</a:t>
            </a:r>
            <a:r>
              <a:rPr lang="en-US" dirty="0"/>
              <a:t>: 2-page </a:t>
            </a:r>
            <a:r>
              <a:rPr lang="en-US" dirty="0" smtClean="0"/>
              <a:t>limit</a:t>
            </a:r>
          </a:p>
          <a:p>
            <a:pPr marL="457200" lvl="1" indent="0">
              <a:buNone/>
            </a:pPr>
            <a:endParaRPr lang="en-US" dirty="0"/>
          </a:p>
        </p:txBody>
      </p:sp>
    </p:spTree>
    <p:extLst>
      <p:ext uri="{BB962C8B-B14F-4D97-AF65-F5344CB8AC3E}">
        <p14:creationId xmlns:p14="http://schemas.microsoft.com/office/powerpoint/2010/main" val="2333683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Compliance Checking</a:t>
            </a:r>
            <a:endParaRPr lang="en-US" dirty="0"/>
          </a:p>
        </p:txBody>
      </p:sp>
      <p:sp>
        <p:nvSpPr>
          <p:cNvPr id="3" name="Content Placeholder 2"/>
          <p:cNvSpPr>
            <a:spLocks noGrp="1"/>
          </p:cNvSpPr>
          <p:nvPr>
            <p:ph idx="1"/>
          </p:nvPr>
        </p:nvSpPr>
        <p:spPr/>
        <p:txBody>
          <a:bodyPr/>
          <a:lstStyle/>
          <a:p>
            <a:pPr lvl="0"/>
            <a:r>
              <a:rPr lang="en-US" b="1" dirty="0"/>
              <a:t>Budget: </a:t>
            </a:r>
            <a:r>
              <a:rPr lang="en-US" dirty="0"/>
              <a:t>Budget-related checks will focus </a:t>
            </a:r>
            <a:r>
              <a:rPr lang="en-US" dirty="0" smtClean="0"/>
              <a:t>on </a:t>
            </a:r>
            <a:r>
              <a:rPr lang="en-US" dirty="0"/>
              <a:t>proposal duration and requested amount. </a:t>
            </a:r>
            <a:endParaRPr lang="en-US" dirty="0" smtClean="0"/>
          </a:p>
          <a:p>
            <a:pPr lvl="0"/>
            <a:r>
              <a:rPr lang="en-US" b="1" dirty="0" smtClean="0"/>
              <a:t>Proposal </a:t>
            </a:r>
            <a:r>
              <a:rPr lang="en-US" b="1" dirty="0"/>
              <a:t>Section: </a:t>
            </a:r>
            <a:r>
              <a:rPr lang="en-US" dirty="0"/>
              <a:t>Proposal sections will be enforced by their funding mechanism for Program Announcement, Program Description and other GPG-type funding </a:t>
            </a:r>
            <a:r>
              <a:rPr lang="en-US" dirty="0" smtClean="0"/>
              <a:t>opportunities</a:t>
            </a:r>
            <a:r>
              <a:rPr lang="en-US" dirty="0"/>
              <a:t> </a:t>
            </a:r>
            <a:r>
              <a:rPr lang="en-US" dirty="0" smtClean="0"/>
              <a:t>(i.e.- announcements that don’t require certain sections, won’t trip up a warning when that section is not included).</a:t>
            </a:r>
            <a:endParaRPr lang="en-US" dirty="0"/>
          </a:p>
        </p:txBody>
      </p:sp>
    </p:spTree>
    <p:extLst>
      <p:ext uri="{BB962C8B-B14F-4D97-AF65-F5344CB8AC3E}">
        <p14:creationId xmlns:p14="http://schemas.microsoft.com/office/powerpoint/2010/main" val="2187567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Additional Thoughts</a:t>
            </a:r>
            <a:endParaRPr lang="en-US" b="1" dirty="0">
              <a:solidFill>
                <a:srgbClr val="0070C0"/>
              </a:solidFill>
            </a:endParaRPr>
          </a:p>
        </p:txBody>
      </p:sp>
      <p:sp>
        <p:nvSpPr>
          <p:cNvPr id="3" name="Content Placeholder 2"/>
          <p:cNvSpPr>
            <a:spLocks noGrp="1"/>
          </p:cNvSpPr>
          <p:nvPr>
            <p:ph idx="1"/>
          </p:nvPr>
        </p:nvSpPr>
        <p:spPr/>
        <p:txBody>
          <a:bodyPr>
            <a:normAutofit lnSpcReduction="10000"/>
          </a:bodyPr>
          <a:lstStyle/>
          <a:p>
            <a:pPr>
              <a:defRPr/>
            </a:pPr>
            <a:r>
              <a:rPr lang="en-US" dirty="0"/>
              <a:t>Follow </a:t>
            </a:r>
            <a:r>
              <a:rPr lang="en-US" b="1" dirty="0"/>
              <a:t>all NSF guidance precisely</a:t>
            </a:r>
            <a:r>
              <a:rPr lang="en-US" dirty="0"/>
              <a:t>; they have compliance checking capabilities that may flag non-compliant proposals, and </a:t>
            </a:r>
            <a:r>
              <a:rPr lang="en-US" b="1" dirty="0">
                <a:solidFill>
                  <a:srgbClr val="0070C0"/>
                </a:solidFill>
              </a:rPr>
              <a:t>return without review</a:t>
            </a:r>
          </a:p>
          <a:p>
            <a:pPr lvl="1">
              <a:defRPr/>
            </a:pPr>
            <a:r>
              <a:rPr lang="en-US" sz="2800" b="1" dirty="0"/>
              <a:t>References cited </a:t>
            </a:r>
            <a:r>
              <a:rPr lang="en-US" sz="2800" u="sng" dirty="0"/>
              <a:t>must include </a:t>
            </a:r>
            <a:r>
              <a:rPr lang="en-US" sz="2800" dirty="0"/>
              <a:t>the names of all authors (in order they appear in the publication), the article and journal title, book title, volume number, page numbers, and year of publication. If document is available electronically, the web address must also be identified. </a:t>
            </a:r>
            <a:r>
              <a:rPr lang="en-US" sz="2600" b="1" u="sng" dirty="0">
                <a:solidFill>
                  <a:prstClr val="black"/>
                </a:solidFill>
              </a:rPr>
              <a:t>No</a:t>
            </a:r>
            <a:r>
              <a:rPr lang="en-US" sz="2600" b="1" i="1" u="sng" dirty="0">
                <a:solidFill>
                  <a:prstClr val="black"/>
                </a:solidFill>
              </a:rPr>
              <a:t> et al  </a:t>
            </a:r>
            <a:r>
              <a:rPr lang="en-US" sz="2600" b="1" dirty="0">
                <a:solidFill>
                  <a:prstClr val="black"/>
                </a:solidFill>
              </a:rPr>
              <a:t>references for authors!! </a:t>
            </a:r>
            <a:endParaRPr lang="en-US" sz="2800" b="1" dirty="0"/>
          </a:p>
          <a:p>
            <a:pPr lvl="1">
              <a:defRPr/>
            </a:pPr>
            <a:r>
              <a:rPr lang="en-US" sz="2800" b="1" dirty="0"/>
              <a:t>Biosketch formats must be GPG compliant</a:t>
            </a:r>
            <a:r>
              <a:rPr lang="en-US" sz="2800" dirty="0"/>
              <a:t>, not only for SU, but for outside collaborators as well.  </a:t>
            </a:r>
            <a:r>
              <a:rPr lang="en-US" sz="2800" b="1" dirty="0"/>
              <a:t>Don’t add extra stuff to the Biosketch!!</a:t>
            </a:r>
          </a:p>
          <a:p>
            <a:pPr lvl="1">
              <a:buClr>
                <a:srgbClr val="CCB400"/>
              </a:buClr>
              <a:defRPr/>
            </a:pPr>
            <a:r>
              <a:rPr lang="en-US" b="1" dirty="0">
                <a:solidFill>
                  <a:prstClr val="black"/>
                </a:solidFill>
              </a:rPr>
              <a:t>No headers or footers </a:t>
            </a:r>
            <a:r>
              <a:rPr lang="en-US" dirty="0">
                <a:solidFill>
                  <a:prstClr val="black"/>
                </a:solidFill>
              </a:rPr>
              <a:t>(other than pagination)</a:t>
            </a:r>
          </a:p>
          <a:p>
            <a:endParaRPr lang="en-US" dirty="0"/>
          </a:p>
        </p:txBody>
      </p:sp>
    </p:spTree>
    <p:extLst>
      <p:ext uri="{BB962C8B-B14F-4D97-AF65-F5344CB8AC3E}">
        <p14:creationId xmlns:p14="http://schemas.microsoft.com/office/powerpoint/2010/main" val="3244225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NSF PAPPG (15-1)</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t>Effective for </a:t>
            </a:r>
            <a:r>
              <a:rPr lang="en-US" dirty="0"/>
              <a:t>proposals submitted </a:t>
            </a:r>
            <a:r>
              <a:rPr lang="en-US" dirty="0" smtClean="0"/>
              <a:t>or due </a:t>
            </a:r>
            <a:r>
              <a:rPr lang="en-US" dirty="0"/>
              <a:t>on or after </a:t>
            </a:r>
            <a:r>
              <a:rPr lang="en-US" b="1" u="sng" dirty="0"/>
              <a:t>December 26, </a:t>
            </a:r>
            <a:r>
              <a:rPr lang="en-US" b="1" u="sng" dirty="0" smtClean="0"/>
              <a:t>2014.</a:t>
            </a:r>
          </a:p>
          <a:p>
            <a:r>
              <a:rPr lang="en-US" dirty="0" smtClean="0"/>
              <a:t>Effective for new awards or new increments of funds received on or after </a:t>
            </a:r>
            <a:r>
              <a:rPr lang="en-US" b="1" u="sng" dirty="0" smtClean="0"/>
              <a:t>December 26, 2014</a:t>
            </a:r>
            <a:r>
              <a:rPr lang="en-US" dirty="0" smtClean="0"/>
              <a:t>.</a:t>
            </a:r>
            <a:endParaRPr lang="en-US" dirty="0"/>
          </a:p>
          <a:p>
            <a:endParaRPr lang="en-US" dirty="0" smtClean="0"/>
          </a:p>
          <a:p>
            <a:pPr marL="0" indent="0">
              <a:buNone/>
            </a:pPr>
            <a:r>
              <a:rPr lang="en-US" dirty="0" smtClean="0"/>
              <a:t>Link to the </a:t>
            </a:r>
            <a:r>
              <a:rPr lang="en-US" dirty="0" smtClean="0">
                <a:hlinkClick r:id="rId2"/>
              </a:rPr>
              <a:t>NSF PAPPG 15-1</a:t>
            </a:r>
            <a:endParaRPr lang="en-US" dirty="0"/>
          </a:p>
        </p:txBody>
      </p:sp>
    </p:spTree>
    <p:extLst>
      <p:ext uri="{BB962C8B-B14F-4D97-AF65-F5344CB8AC3E}">
        <p14:creationId xmlns:p14="http://schemas.microsoft.com/office/powerpoint/2010/main" val="15239151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Additional Thoughts, cont’d</a:t>
            </a:r>
            <a:endParaRPr lang="en-US" dirty="0"/>
          </a:p>
        </p:txBody>
      </p:sp>
      <p:sp>
        <p:nvSpPr>
          <p:cNvPr id="3" name="Content Placeholder 2"/>
          <p:cNvSpPr>
            <a:spLocks noGrp="1"/>
          </p:cNvSpPr>
          <p:nvPr>
            <p:ph idx="1"/>
          </p:nvPr>
        </p:nvSpPr>
        <p:spPr/>
        <p:txBody>
          <a:bodyPr>
            <a:normAutofit/>
          </a:bodyPr>
          <a:lstStyle/>
          <a:p>
            <a:pPr marL="0" indent="0">
              <a:buNone/>
              <a:defRPr/>
            </a:pPr>
            <a:r>
              <a:rPr lang="en-US" b="1" dirty="0">
                <a:solidFill>
                  <a:schemeClr val="accent1"/>
                </a:solidFill>
              </a:rPr>
              <a:t>Before you submit, we suggest that you:</a:t>
            </a:r>
          </a:p>
          <a:p>
            <a:pPr>
              <a:defRPr/>
            </a:pPr>
            <a:r>
              <a:rPr lang="en-US" dirty="0" smtClean="0"/>
              <a:t>Contact </a:t>
            </a:r>
            <a:r>
              <a:rPr lang="en-US" dirty="0"/>
              <a:t>your Program Manager </a:t>
            </a:r>
            <a:r>
              <a:rPr lang="en-US" b="1" dirty="0"/>
              <a:t>EARLY</a:t>
            </a:r>
          </a:p>
          <a:p>
            <a:pPr lvl="1">
              <a:defRPr/>
            </a:pPr>
            <a:r>
              <a:rPr lang="en-US" dirty="0"/>
              <a:t>Pitch your idea and see if they might be interested, or perhaps if there may be other programs interested.</a:t>
            </a:r>
          </a:p>
          <a:p>
            <a:pPr>
              <a:defRPr/>
            </a:pPr>
            <a:r>
              <a:rPr lang="en-US" dirty="0"/>
              <a:t>Be sure to cite others work </a:t>
            </a:r>
            <a:r>
              <a:rPr lang="en-US" dirty="0" smtClean="0"/>
              <a:t>carefully!</a:t>
            </a:r>
          </a:p>
          <a:p>
            <a:pPr>
              <a:defRPr/>
            </a:pPr>
            <a:r>
              <a:rPr lang="en-US" dirty="0" smtClean="0"/>
              <a:t>Remember </a:t>
            </a:r>
            <a:r>
              <a:rPr lang="en-US" dirty="0"/>
              <a:t>that individual Program Announcements take precedence over GPG language, so read carefully</a:t>
            </a:r>
            <a:r>
              <a:rPr lang="en-US" dirty="0" smtClean="0"/>
              <a:t>.</a:t>
            </a:r>
          </a:p>
          <a:p>
            <a:pPr>
              <a:defRPr/>
            </a:pPr>
            <a:r>
              <a:rPr lang="en-US" dirty="0" smtClean="0"/>
              <a:t>While the compliance </a:t>
            </a:r>
            <a:r>
              <a:rPr lang="en-US" dirty="0"/>
              <a:t>c</a:t>
            </a:r>
            <a:r>
              <a:rPr lang="en-US" dirty="0" smtClean="0"/>
              <a:t>hecking is nice, trust your eyes and your ruler!</a:t>
            </a:r>
            <a:endParaRPr lang="en-US" dirty="0"/>
          </a:p>
          <a:p>
            <a:pPr marL="0" indent="0">
              <a:buNone/>
            </a:pPr>
            <a:endParaRPr lang="en-US" dirty="0"/>
          </a:p>
        </p:txBody>
      </p:sp>
    </p:spTree>
    <p:extLst>
      <p:ext uri="{BB962C8B-B14F-4D97-AF65-F5344CB8AC3E}">
        <p14:creationId xmlns:p14="http://schemas.microsoft.com/office/powerpoint/2010/main" val="16940252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NIH Update</a:t>
            </a:r>
            <a:endParaRPr lang="en-US" b="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154369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National Research Service Award (NRSA) FY15</a:t>
            </a:r>
            <a:endParaRPr lang="en-US" b="1" dirty="0">
              <a:solidFill>
                <a:srgbClr val="0070C0"/>
              </a:solidFill>
            </a:endParaRPr>
          </a:p>
        </p:txBody>
      </p:sp>
      <p:sp>
        <p:nvSpPr>
          <p:cNvPr id="3" name="Content Placeholder 2"/>
          <p:cNvSpPr>
            <a:spLocks noGrp="1"/>
          </p:cNvSpPr>
          <p:nvPr>
            <p:ph idx="1"/>
          </p:nvPr>
        </p:nvSpPr>
        <p:spPr/>
        <p:txBody>
          <a:bodyPr/>
          <a:lstStyle/>
          <a:p>
            <a:pPr marL="0" indent="0">
              <a:buNone/>
            </a:pPr>
            <a:endParaRPr lang="en-US" dirty="0"/>
          </a:p>
          <a:p>
            <a:r>
              <a:rPr lang="en-US" dirty="0" smtClean="0"/>
              <a:t>Stipend levels </a:t>
            </a:r>
            <a:r>
              <a:rPr lang="en-US" b="1" i="1" dirty="0"/>
              <a:t>increased </a:t>
            </a:r>
            <a:r>
              <a:rPr lang="en-US" b="1" i="1" dirty="0" smtClean="0"/>
              <a:t>by 2% </a:t>
            </a:r>
            <a:r>
              <a:rPr lang="en-US" dirty="0" smtClean="0"/>
              <a:t>for </a:t>
            </a:r>
            <a:r>
              <a:rPr lang="en-US" dirty="0"/>
              <a:t>undergraduate, graduate students and </a:t>
            </a:r>
            <a:r>
              <a:rPr lang="en-US" dirty="0" smtClean="0"/>
              <a:t>postdocs </a:t>
            </a:r>
            <a:endParaRPr lang="en-US" dirty="0"/>
          </a:p>
          <a:p>
            <a:r>
              <a:rPr lang="en-US" dirty="0" smtClean="0"/>
              <a:t>No </a:t>
            </a:r>
            <a:r>
              <a:rPr lang="en-US" dirty="0"/>
              <a:t>changes in tuition, fees, and training related expenses </a:t>
            </a:r>
          </a:p>
          <a:p>
            <a:r>
              <a:rPr lang="en-US" dirty="0" smtClean="0"/>
              <a:t>See </a:t>
            </a:r>
            <a:r>
              <a:rPr lang="en-US" dirty="0">
                <a:hlinkClick r:id="rId2"/>
              </a:rPr>
              <a:t>NOT-OD-15-048</a:t>
            </a:r>
            <a:r>
              <a:rPr lang="en-US" dirty="0"/>
              <a:t> for details </a:t>
            </a:r>
            <a:endParaRPr lang="en-US" dirty="0" smtClean="0"/>
          </a:p>
          <a:p>
            <a:pPr marL="0" indent="0">
              <a:buNone/>
            </a:pPr>
            <a:endParaRPr lang="en-US" dirty="0" smtClean="0"/>
          </a:p>
          <a:p>
            <a:r>
              <a:rPr lang="en-US" dirty="0" smtClean="0"/>
              <a:t>This means that for SU’s budget purposes GA total compensation (salary + fringe + tuition) increases to</a:t>
            </a:r>
            <a:r>
              <a:rPr lang="en-US" b="1" i="1" dirty="0" smtClean="0"/>
              <a:t> $42,840</a:t>
            </a:r>
            <a:r>
              <a:rPr lang="en-US" dirty="0" smtClean="0"/>
              <a:t>, from $42,000.</a:t>
            </a:r>
            <a:endParaRPr lang="en-US" dirty="0"/>
          </a:p>
          <a:p>
            <a:endParaRPr lang="en-US" dirty="0"/>
          </a:p>
          <a:p>
            <a:endParaRPr lang="en-US" dirty="0"/>
          </a:p>
        </p:txBody>
      </p:sp>
    </p:spTree>
    <p:extLst>
      <p:ext uri="{BB962C8B-B14F-4D97-AF65-F5344CB8AC3E}">
        <p14:creationId xmlns:p14="http://schemas.microsoft.com/office/powerpoint/2010/main" val="4237165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FY 2015 Fiscal Policy – Salaries and New Investigators</a:t>
            </a:r>
            <a:endParaRPr lang="en-US" b="1" dirty="0">
              <a:solidFill>
                <a:srgbClr val="0070C0"/>
              </a:solidFill>
            </a:endParaRPr>
          </a:p>
        </p:txBody>
      </p:sp>
      <p:sp>
        <p:nvSpPr>
          <p:cNvPr id="3" name="Content Placeholder 2"/>
          <p:cNvSpPr>
            <a:spLocks noGrp="1"/>
          </p:cNvSpPr>
          <p:nvPr>
            <p:ph idx="1"/>
          </p:nvPr>
        </p:nvSpPr>
        <p:spPr/>
        <p:txBody>
          <a:bodyPr>
            <a:normAutofit/>
          </a:bodyPr>
          <a:lstStyle/>
          <a:p>
            <a:pPr marL="0" indent="0">
              <a:buNone/>
            </a:pPr>
            <a:r>
              <a:rPr lang="en-US" b="1" dirty="0"/>
              <a:t>Salary Cap </a:t>
            </a:r>
            <a:r>
              <a:rPr lang="en-US" b="1" dirty="0" smtClean="0"/>
              <a:t>-</a:t>
            </a:r>
            <a:endParaRPr lang="en-US" dirty="0"/>
          </a:p>
          <a:p>
            <a:r>
              <a:rPr lang="en-US" dirty="0"/>
              <a:t>Limited to Executive Level II – </a:t>
            </a:r>
            <a:r>
              <a:rPr lang="en-US" dirty="0" smtClean="0"/>
              <a:t> increases to</a:t>
            </a:r>
            <a:r>
              <a:rPr lang="en-US" b="1" i="1" dirty="0" smtClean="0"/>
              <a:t> $183,300 </a:t>
            </a:r>
            <a:r>
              <a:rPr lang="en-US" dirty="0" smtClean="0"/>
              <a:t>from $181,500</a:t>
            </a:r>
            <a:r>
              <a:rPr lang="en-US" dirty="0"/>
              <a:t>, </a:t>
            </a:r>
            <a:r>
              <a:rPr lang="en-US" dirty="0" smtClean="0"/>
              <a:t>effective </a:t>
            </a:r>
            <a:r>
              <a:rPr lang="en-US" dirty="0"/>
              <a:t>January 11, 2015.</a:t>
            </a:r>
          </a:p>
          <a:p>
            <a:pPr lvl="1"/>
            <a:r>
              <a:rPr lang="en-US" sz="2800" b="1" dirty="0"/>
              <a:t>See </a:t>
            </a:r>
            <a:r>
              <a:rPr lang="en-US" sz="2800" b="1" dirty="0" smtClean="0">
                <a:hlinkClick r:id="rId2"/>
              </a:rPr>
              <a:t>NOT-OD-15-049</a:t>
            </a:r>
            <a:endParaRPr lang="en-US" sz="2800" dirty="0" smtClean="0"/>
          </a:p>
        </p:txBody>
      </p:sp>
    </p:spTree>
    <p:extLst>
      <p:ext uri="{BB962C8B-B14F-4D97-AF65-F5344CB8AC3E}">
        <p14:creationId xmlns:p14="http://schemas.microsoft.com/office/powerpoint/2010/main" val="20882753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New Biographical Sketch</a:t>
            </a:r>
            <a:endParaRPr lang="en-US" b="1"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dirty="0"/>
              <a:t>NIH and AHRQ </a:t>
            </a:r>
            <a:r>
              <a:rPr lang="en-US" dirty="0" smtClean="0"/>
              <a:t>will require </a:t>
            </a:r>
            <a:r>
              <a:rPr lang="en-US" dirty="0"/>
              <a:t>applicants to use the newly published biosketch format for all grant and cooperative agreement applications </a:t>
            </a:r>
            <a:r>
              <a:rPr lang="en-US" dirty="0" smtClean="0"/>
              <a:t>submitted </a:t>
            </a:r>
            <a:r>
              <a:rPr lang="en-US" dirty="0"/>
              <a:t>for due dates </a:t>
            </a:r>
            <a:r>
              <a:rPr lang="en-US" b="1" i="1" dirty="0"/>
              <a:t>on or after May 25, 2015</a:t>
            </a:r>
            <a:r>
              <a:rPr lang="en-US" dirty="0"/>
              <a:t>.</a:t>
            </a:r>
          </a:p>
          <a:p>
            <a:r>
              <a:rPr lang="en-US" dirty="0"/>
              <a:t>The revised forms and instructions are now available and adjustments have been made to improve their usability. The following are some of the features of the new format;</a:t>
            </a:r>
          </a:p>
          <a:p>
            <a:pPr lvl="1"/>
            <a:r>
              <a:rPr lang="en-US" dirty="0">
                <a:solidFill>
                  <a:schemeClr val="accent2">
                    <a:lumMod val="75000"/>
                  </a:schemeClr>
                </a:solidFill>
              </a:rPr>
              <a:t>Extends the page limit for the biosketch from four to five pages</a:t>
            </a:r>
          </a:p>
          <a:p>
            <a:pPr lvl="1"/>
            <a:r>
              <a:rPr lang="en-US" dirty="0">
                <a:solidFill>
                  <a:schemeClr val="accent2">
                    <a:lumMod val="75000"/>
                  </a:schemeClr>
                </a:solidFill>
              </a:rPr>
              <a:t>Investigators can outline the central findings of prior work and the influence of those findings on the investigator’s field </a:t>
            </a:r>
            <a:r>
              <a:rPr lang="en-US" dirty="0" smtClean="0">
                <a:solidFill>
                  <a:schemeClr val="accent2">
                    <a:lumMod val="75000"/>
                  </a:schemeClr>
                </a:solidFill>
              </a:rPr>
              <a:t>work</a:t>
            </a:r>
          </a:p>
          <a:p>
            <a:pPr lvl="1"/>
            <a:r>
              <a:rPr lang="en-US" dirty="0" smtClean="0">
                <a:solidFill>
                  <a:schemeClr val="accent2">
                    <a:lumMod val="75000"/>
                  </a:schemeClr>
                </a:solidFill>
              </a:rPr>
              <a:t>Emphasizes accomplishments, not just a listing of publications</a:t>
            </a:r>
          </a:p>
          <a:p>
            <a:r>
              <a:rPr lang="en-US" dirty="0" smtClean="0"/>
              <a:t>For more information: </a:t>
            </a:r>
            <a:r>
              <a:rPr lang="en-US" dirty="0" smtClean="0">
                <a:hlinkClick r:id="rId2"/>
              </a:rPr>
              <a:t>NOT-OD-15-032</a:t>
            </a:r>
            <a:endParaRPr lang="en-US" dirty="0"/>
          </a:p>
          <a:p>
            <a:endParaRPr lang="en-US" dirty="0"/>
          </a:p>
        </p:txBody>
      </p:sp>
    </p:spTree>
    <p:extLst>
      <p:ext uri="{BB962C8B-B14F-4D97-AF65-F5344CB8AC3E}">
        <p14:creationId xmlns:p14="http://schemas.microsoft.com/office/powerpoint/2010/main" val="2810691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0000"/>
                </a:solidFill>
                <a:effectLst/>
              </a:rPr>
              <a:t/>
            </a:r>
            <a:br>
              <a:rPr lang="en-US" b="1" dirty="0" smtClean="0">
                <a:solidFill>
                  <a:srgbClr val="000000"/>
                </a:solidFill>
                <a:effectLst/>
              </a:rPr>
            </a:br>
            <a:r>
              <a:rPr lang="en-US" b="1" dirty="0" smtClean="0">
                <a:solidFill>
                  <a:srgbClr val="0070C0"/>
                </a:solidFill>
                <a:effectLst/>
              </a:rPr>
              <a:t>What’s different about the new format?</a:t>
            </a:r>
            <a:r>
              <a:rPr lang="en-US" b="1" dirty="0" smtClean="0"/>
              <a:t/>
            </a:r>
            <a:br>
              <a:rPr lang="en-US" b="1" dirty="0" smtClean="0"/>
            </a:br>
            <a:endParaRPr lang="en-US" dirty="0"/>
          </a:p>
        </p:txBody>
      </p:sp>
      <p:sp>
        <p:nvSpPr>
          <p:cNvPr id="3" name="Content Placeholder 2"/>
          <p:cNvSpPr>
            <a:spLocks noGrp="1"/>
          </p:cNvSpPr>
          <p:nvPr>
            <p:ph idx="1"/>
          </p:nvPr>
        </p:nvSpPr>
        <p:spPr>
          <a:xfrm>
            <a:off x="838200" y="1530220"/>
            <a:ext cx="10515600" cy="4646743"/>
          </a:xfrm>
        </p:spPr>
        <p:txBody>
          <a:bodyPr/>
          <a:lstStyle/>
          <a:p>
            <a:pPr>
              <a:lnSpc>
                <a:spcPct val="100000"/>
              </a:lnSpc>
              <a:spcBef>
                <a:spcPts val="0"/>
              </a:spcBef>
            </a:pPr>
            <a:r>
              <a:rPr lang="en-US" sz="1800" dirty="0" smtClean="0">
                <a:solidFill>
                  <a:srgbClr val="000000"/>
                </a:solidFill>
              </a:rPr>
              <a:t>New Biosketch </a:t>
            </a:r>
            <a:r>
              <a:rPr lang="en-US" sz="1800" dirty="0">
                <a:solidFill>
                  <a:srgbClr val="000000"/>
                </a:solidFill>
              </a:rPr>
              <a:t>format allows investigators to include a link to </a:t>
            </a:r>
            <a:r>
              <a:rPr lang="en-US" sz="1800" dirty="0" smtClean="0">
                <a:solidFill>
                  <a:srgbClr val="000000"/>
                </a:solidFill>
              </a:rPr>
              <a:t>complete publications listing in </a:t>
            </a:r>
            <a:r>
              <a:rPr lang="en-US" sz="1800" dirty="0">
                <a:solidFill>
                  <a:srgbClr val="000000"/>
                </a:solidFill>
              </a:rPr>
              <a:t>SciENcv or My Bibliography.</a:t>
            </a:r>
            <a:endParaRPr lang="en-US" sz="1800" dirty="0">
              <a:solidFill>
                <a:prstClr val="black"/>
              </a:solidFill>
            </a:endParaRPr>
          </a:p>
          <a:p>
            <a:pPr>
              <a:lnSpc>
                <a:spcPct val="100000"/>
              </a:lnSpc>
              <a:spcBef>
                <a:spcPts val="0"/>
              </a:spcBef>
            </a:pPr>
            <a:r>
              <a:rPr lang="en-US" sz="1800" dirty="0" smtClean="0">
                <a:solidFill>
                  <a:srgbClr val="000000"/>
                </a:solidFill>
              </a:rPr>
              <a:t>NIH </a:t>
            </a:r>
            <a:r>
              <a:rPr lang="en-US" sz="1800" dirty="0">
                <a:solidFill>
                  <a:srgbClr val="000000"/>
                </a:solidFill>
              </a:rPr>
              <a:t>is </a:t>
            </a:r>
            <a:r>
              <a:rPr lang="en-US" sz="1800" dirty="0" smtClean="0">
                <a:solidFill>
                  <a:srgbClr val="000000"/>
                </a:solidFill>
              </a:rPr>
              <a:t>updating </a:t>
            </a:r>
            <a:r>
              <a:rPr lang="en-US" sz="1800" dirty="0">
                <a:solidFill>
                  <a:srgbClr val="000000"/>
                </a:solidFill>
              </a:rPr>
              <a:t>SciENcv to accommodate the new biosketch format. SciENcv </a:t>
            </a:r>
            <a:r>
              <a:rPr lang="en-US" sz="1800" dirty="0" err="1">
                <a:solidFill>
                  <a:srgbClr val="000000"/>
                </a:solidFill>
              </a:rPr>
              <a:t>autopopulates</a:t>
            </a:r>
            <a:r>
              <a:rPr lang="en-US" sz="1800" dirty="0">
                <a:solidFill>
                  <a:srgbClr val="000000"/>
                </a:solidFill>
              </a:rPr>
              <a:t> from </a:t>
            </a:r>
            <a:r>
              <a:rPr lang="en-US" sz="1800" dirty="0" smtClean="0">
                <a:solidFill>
                  <a:srgbClr val="000000"/>
                </a:solidFill>
              </a:rPr>
              <a:t>PubMed.</a:t>
            </a:r>
            <a:endParaRPr lang="en-US" sz="1800" dirty="0">
              <a:solidFill>
                <a:prstClr val="black"/>
              </a:solidFill>
            </a:endParaRPr>
          </a:p>
          <a:p>
            <a:pPr>
              <a:lnSpc>
                <a:spcPct val="100000"/>
              </a:lnSpc>
              <a:spcBef>
                <a:spcPts val="0"/>
              </a:spcBef>
            </a:pPr>
            <a:r>
              <a:rPr lang="en-US" sz="1800" dirty="0" smtClean="0">
                <a:solidFill>
                  <a:srgbClr val="000000"/>
                </a:solidFill>
              </a:rPr>
              <a:t>New format </a:t>
            </a:r>
            <a:r>
              <a:rPr lang="en-US" sz="1800" dirty="0">
                <a:solidFill>
                  <a:srgbClr val="000000"/>
                </a:solidFill>
              </a:rPr>
              <a:t>allows researchers to describe up to </a:t>
            </a:r>
            <a:r>
              <a:rPr lang="en-US" sz="1800" b="1" i="1" dirty="0">
                <a:solidFill>
                  <a:srgbClr val="000000"/>
                </a:solidFill>
              </a:rPr>
              <a:t>5 of their most significant contributions </a:t>
            </a:r>
            <a:r>
              <a:rPr lang="en-US" sz="1800" dirty="0">
                <a:solidFill>
                  <a:srgbClr val="000000"/>
                </a:solidFill>
              </a:rPr>
              <a:t>to science, along with the historical background that framed their research. </a:t>
            </a:r>
            <a:endParaRPr lang="en-US" sz="1800" dirty="0" smtClean="0">
              <a:solidFill>
                <a:srgbClr val="000000"/>
              </a:solidFill>
            </a:endParaRPr>
          </a:p>
          <a:p>
            <a:pPr>
              <a:lnSpc>
                <a:spcPct val="100000"/>
              </a:lnSpc>
              <a:spcBef>
                <a:spcPts val="0"/>
              </a:spcBef>
            </a:pPr>
            <a:r>
              <a:rPr lang="en-US" sz="1800" dirty="0" smtClean="0">
                <a:solidFill>
                  <a:srgbClr val="000000"/>
                </a:solidFill>
              </a:rPr>
              <a:t>Researchers can list </a:t>
            </a:r>
            <a:r>
              <a:rPr lang="en-US" sz="1800" dirty="0">
                <a:solidFill>
                  <a:srgbClr val="000000"/>
                </a:solidFill>
              </a:rPr>
              <a:t>up to </a:t>
            </a:r>
            <a:r>
              <a:rPr lang="en-US" sz="1800" b="1" i="1" dirty="0">
                <a:solidFill>
                  <a:srgbClr val="000000"/>
                </a:solidFill>
              </a:rPr>
              <a:t>4 relevant peer-reviewed publications </a:t>
            </a:r>
            <a:r>
              <a:rPr lang="en-US" sz="1800" dirty="0">
                <a:solidFill>
                  <a:srgbClr val="000000"/>
                </a:solidFill>
              </a:rPr>
              <a:t>or other non-publication research products for each scientific contribution, which increases the potential number of </a:t>
            </a:r>
            <a:r>
              <a:rPr lang="en-US" sz="1800" dirty="0" smtClean="0">
                <a:solidFill>
                  <a:srgbClr val="000000"/>
                </a:solidFill>
              </a:rPr>
              <a:t>publications </a:t>
            </a:r>
            <a:r>
              <a:rPr lang="en-US" sz="1800" dirty="0">
                <a:solidFill>
                  <a:srgbClr val="000000"/>
                </a:solidFill>
              </a:rPr>
              <a:t>from 15 to 20.</a:t>
            </a:r>
            <a:endParaRPr lang="en-US" sz="1800" dirty="0">
              <a:solidFill>
                <a:prstClr val="black"/>
              </a:solidFill>
            </a:endParaRPr>
          </a:p>
          <a:p>
            <a:pPr>
              <a:lnSpc>
                <a:spcPct val="100000"/>
              </a:lnSpc>
              <a:spcBef>
                <a:spcPts val="0"/>
              </a:spcBef>
            </a:pPr>
            <a:r>
              <a:rPr lang="en-US" sz="1800" dirty="0">
                <a:solidFill>
                  <a:srgbClr val="000000"/>
                </a:solidFill>
              </a:rPr>
              <a:t>N</a:t>
            </a:r>
            <a:r>
              <a:rPr lang="en-US" sz="1800" dirty="0" smtClean="0">
                <a:solidFill>
                  <a:srgbClr val="000000"/>
                </a:solidFill>
              </a:rPr>
              <a:t>on-publication </a:t>
            </a:r>
            <a:r>
              <a:rPr lang="en-US" sz="1800" dirty="0">
                <a:solidFill>
                  <a:srgbClr val="000000"/>
                </a:solidFill>
              </a:rPr>
              <a:t>research products may include audio or video products; patents; data and research materials; databases; educational aids or curricula; instruments or equipment; models; protocols; and software or </a:t>
            </a:r>
            <a:r>
              <a:rPr lang="en-US" sz="1800" dirty="0" err="1">
                <a:solidFill>
                  <a:srgbClr val="000000"/>
                </a:solidFill>
              </a:rPr>
              <a:t>netware</a:t>
            </a:r>
            <a:r>
              <a:rPr lang="en-US" sz="1800" dirty="0">
                <a:solidFill>
                  <a:srgbClr val="000000"/>
                </a:solidFill>
              </a:rPr>
              <a:t> that are relevant to the described contribution.</a:t>
            </a:r>
            <a:endParaRPr lang="en-US" sz="1800" dirty="0">
              <a:solidFill>
                <a:prstClr val="black"/>
              </a:solidFill>
            </a:endParaRPr>
          </a:p>
          <a:p>
            <a:pPr marL="0" lvl="0" indent="0">
              <a:lnSpc>
                <a:spcPct val="100000"/>
              </a:lnSpc>
              <a:spcBef>
                <a:spcPts val="0"/>
              </a:spcBef>
              <a:buNone/>
            </a:pPr>
            <a:endParaRPr lang="en-US" sz="1800" dirty="0" smtClean="0">
              <a:solidFill>
                <a:srgbClr val="000000"/>
              </a:solidFill>
            </a:endParaRPr>
          </a:p>
          <a:p>
            <a:pPr marL="0" lvl="0" indent="0">
              <a:lnSpc>
                <a:spcPct val="100000"/>
              </a:lnSpc>
              <a:spcBef>
                <a:spcPts val="0"/>
              </a:spcBef>
              <a:buNone/>
            </a:pPr>
            <a:r>
              <a:rPr lang="en-US" sz="1800" dirty="0" smtClean="0">
                <a:solidFill>
                  <a:srgbClr val="000000"/>
                </a:solidFill>
              </a:rPr>
              <a:t>To </a:t>
            </a:r>
            <a:r>
              <a:rPr lang="en-US" sz="1800" dirty="0">
                <a:solidFill>
                  <a:srgbClr val="000000"/>
                </a:solidFill>
              </a:rPr>
              <a:t>obtain </a:t>
            </a:r>
            <a:r>
              <a:rPr lang="en-US" sz="1800" b="1" dirty="0">
                <a:solidFill>
                  <a:srgbClr val="0000FF"/>
                </a:solidFill>
                <a:hlinkClick r:id="rId2"/>
              </a:rPr>
              <a:t>templates for the new biosketch format</a:t>
            </a:r>
            <a:r>
              <a:rPr lang="en-US" sz="1800" dirty="0">
                <a:solidFill>
                  <a:srgbClr val="0000FF"/>
                </a:solidFill>
              </a:rPr>
              <a:t> </a:t>
            </a:r>
            <a:r>
              <a:rPr lang="en-US" sz="1800" dirty="0">
                <a:solidFill>
                  <a:srgbClr val="000000"/>
                </a:solidFill>
              </a:rPr>
              <a:t>visit the NIH website under the heading “Additional Format Pages.”</a:t>
            </a:r>
          </a:p>
          <a:p>
            <a:pPr marL="0" indent="0">
              <a:buNone/>
            </a:pPr>
            <a:endParaRPr lang="en-US" dirty="0"/>
          </a:p>
        </p:txBody>
      </p:sp>
    </p:spTree>
    <p:extLst>
      <p:ext uri="{BB962C8B-B14F-4D97-AF65-F5344CB8AC3E}">
        <p14:creationId xmlns:p14="http://schemas.microsoft.com/office/powerpoint/2010/main" val="42779301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SciENcv</a:t>
            </a:r>
            <a:endParaRPr lang="en-US" b="1" dirty="0">
              <a:solidFill>
                <a:srgbClr val="0070C0"/>
              </a:solidFill>
            </a:endParaRPr>
          </a:p>
        </p:txBody>
      </p:sp>
      <p:sp>
        <p:nvSpPr>
          <p:cNvPr id="3" name="Content Placeholder 2"/>
          <p:cNvSpPr>
            <a:spLocks noGrp="1"/>
          </p:cNvSpPr>
          <p:nvPr>
            <p:ph idx="1"/>
          </p:nvPr>
        </p:nvSpPr>
        <p:spPr/>
        <p:txBody>
          <a:bodyPr>
            <a:normAutofit/>
          </a:bodyPr>
          <a:lstStyle/>
          <a:p>
            <a:pPr marL="0" indent="0">
              <a:buNone/>
            </a:pPr>
            <a:r>
              <a:rPr lang="en-US" b="1" dirty="0" smtClean="0">
                <a:effectLst/>
              </a:rPr>
              <a:t>Tool to Help Build the New Biosketch</a:t>
            </a:r>
            <a:endParaRPr lang="en-US" dirty="0" smtClean="0">
              <a:effectLst/>
            </a:endParaRPr>
          </a:p>
          <a:p>
            <a:r>
              <a:rPr lang="en-US" dirty="0" smtClean="0">
                <a:effectLst/>
              </a:rPr>
              <a:t>The Science Experts Network Curriculum Vitae (</a:t>
            </a:r>
            <a:r>
              <a:rPr lang="en-US" dirty="0" smtClean="0">
                <a:effectLst/>
                <a:hlinkClick r:id="rId2"/>
              </a:rPr>
              <a:t>SciENcv</a:t>
            </a:r>
            <a:r>
              <a:rPr lang="en-US" dirty="0" smtClean="0">
                <a:effectLst/>
              </a:rPr>
              <a:t>), which serves as an interagency system designed to create </a:t>
            </a:r>
            <a:r>
              <a:rPr lang="en-US" dirty="0" err="1" smtClean="0">
                <a:effectLst/>
              </a:rPr>
              <a:t>biosketches</a:t>
            </a:r>
            <a:r>
              <a:rPr lang="en-US" dirty="0" smtClean="0">
                <a:effectLst/>
              </a:rPr>
              <a:t> for multiple federal agencies, will be updated by the end of December to support the new biosketch format and to address some issues found in testing. </a:t>
            </a:r>
          </a:p>
          <a:p>
            <a:r>
              <a:rPr lang="en-US" dirty="0" smtClean="0">
                <a:effectLst/>
              </a:rPr>
              <a:t>SciENcv pulls information from available resources making it easy to develop a repository of information that can be readily updated and modified to prepare future </a:t>
            </a:r>
            <a:r>
              <a:rPr lang="en-US" dirty="0" err="1" smtClean="0">
                <a:effectLst/>
              </a:rPr>
              <a:t>biosketches</a:t>
            </a:r>
            <a:r>
              <a:rPr lang="en-US" dirty="0" smtClean="0">
                <a:effectLst/>
              </a:rPr>
              <a:t>. A </a:t>
            </a:r>
            <a:r>
              <a:rPr lang="en-US" dirty="0" smtClean="0">
                <a:effectLst/>
                <a:hlinkClick r:id="rId3" tooltip="Link to Non-U.S. Government Site"/>
              </a:rPr>
              <a:t>YouTube video</a:t>
            </a:r>
            <a:r>
              <a:rPr lang="en-US" dirty="0" smtClean="0">
                <a:effectLst/>
              </a:rPr>
              <a:t> provides instructions for using SciENcv.</a:t>
            </a:r>
          </a:p>
          <a:p>
            <a:pPr marL="0" indent="0">
              <a:buNone/>
            </a:pPr>
            <a:endParaRPr lang="en-US" dirty="0"/>
          </a:p>
        </p:txBody>
      </p:sp>
    </p:spTree>
    <p:extLst>
      <p:ext uri="{BB962C8B-B14F-4D97-AF65-F5344CB8AC3E}">
        <p14:creationId xmlns:p14="http://schemas.microsoft.com/office/powerpoint/2010/main" val="1100416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NIH Implementation of Dual Use Research of Concern (DURC)</a:t>
            </a:r>
            <a:endParaRPr lang="en-US" b="1" dirty="0">
              <a:solidFill>
                <a:srgbClr val="0070C0"/>
              </a:solidFill>
            </a:endParaRPr>
          </a:p>
        </p:txBody>
      </p:sp>
      <p:sp>
        <p:nvSpPr>
          <p:cNvPr id="3" name="Content Placeholder 2"/>
          <p:cNvSpPr>
            <a:spLocks noGrp="1"/>
          </p:cNvSpPr>
          <p:nvPr>
            <p:ph idx="1"/>
          </p:nvPr>
        </p:nvSpPr>
        <p:spPr/>
        <p:txBody>
          <a:bodyPr>
            <a:normAutofit/>
          </a:bodyPr>
          <a:lstStyle/>
          <a:p>
            <a:endParaRPr lang="en-US" dirty="0"/>
          </a:p>
          <a:p>
            <a:r>
              <a:rPr lang="en-US" b="1" dirty="0"/>
              <a:t>Policy for Institutional Oversight of Life Sciences Dual Use Research of Concern (the Policy) issued on September 24, </a:t>
            </a:r>
            <a:r>
              <a:rPr lang="en-US" b="1" dirty="0" smtClean="0"/>
              <a:t>2014.</a:t>
            </a:r>
          </a:p>
          <a:p>
            <a:pPr lvl="1"/>
            <a:r>
              <a:rPr lang="en-US" b="1" dirty="0" smtClean="0"/>
              <a:t>Applies </a:t>
            </a:r>
            <a:r>
              <a:rPr lang="en-US" b="1" dirty="0"/>
              <a:t>to all New and Renewal awards issued on applications submitted on or after January 25, 2015, and to all non-competing continuation awards issued on or after January 25, 2015. </a:t>
            </a:r>
            <a:endParaRPr lang="en-US" b="1" dirty="0" smtClean="0"/>
          </a:p>
          <a:p>
            <a:pPr marL="457200" lvl="1" indent="0">
              <a:buNone/>
            </a:pPr>
            <a:endParaRPr lang="en-US" b="1" dirty="0" smtClean="0"/>
          </a:p>
          <a:p>
            <a:pPr lvl="1"/>
            <a:r>
              <a:rPr lang="en-US" b="1" dirty="0" smtClean="0"/>
              <a:t>Institutions </a:t>
            </a:r>
            <a:r>
              <a:rPr lang="en-US" b="1" dirty="0"/>
              <a:t>have one year (until September 24, 2015) to establish the necessary infrastructure to come into full compliance with the Policy. </a:t>
            </a:r>
            <a:endParaRPr lang="en-US" dirty="0"/>
          </a:p>
          <a:p>
            <a:r>
              <a:rPr lang="en-US" b="1" i="0" u="none" strike="noStrike" baseline="0" dirty="0" smtClean="0">
                <a:solidFill>
                  <a:srgbClr val="00B0F0"/>
                </a:solidFill>
                <a:latin typeface="Arial" panose="020B0604020202020204" pitchFamily="34" charset="0"/>
                <a:hlinkClick r:id="rId2"/>
              </a:rPr>
              <a:t>NOT-OD-15-017 </a:t>
            </a:r>
            <a:endParaRPr lang="en-US" b="0" i="0" u="none" strike="noStrike" baseline="0" dirty="0" smtClean="0">
              <a:solidFill>
                <a:srgbClr val="000000"/>
              </a:solidFill>
              <a:latin typeface="Arial" panose="020B0604020202020204" pitchFamily="34" charset="0"/>
            </a:endParaRPr>
          </a:p>
          <a:p>
            <a:endParaRPr lang="en-US" dirty="0"/>
          </a:p>
        </p:txBody>
      </p:sp>
    </p:spTree>
    <p:extLst>
      <p:ext uri="{BB962C8B-B14F-4D97-AF65-F5344CB8AC3E}">
        <p14:creationId xmlns:p14="http://schemas.microsoft.com/office/powerpoint/2010/main" val="29449666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OSP Resources</a:t>
            </a:r>
            <a:endParaRPr lang="en-US" b="1" dirty="0">
              <a:solidFill>
                <a:srgbClr val="0070C0"/>
              </a:solidFill>
            </a:endParaRPr>
          </a:p>
        </p:txBody>
      </p:sp>
      <p:sp>
        <p:nvSpPr>
          <p:cNvPr id="3" name="Content Placeholder 2"/>
          <p:cNvSpPr>
            <a:spLocks noGrp="1"/>
          </p:cNvSpPr>
          <p:nvPr>
            <p:ph idx="1"/>
          </p:nvPr>
        </p:nvSpPr>
        <p:spPr/>
        <p:txBody>
          <a:bodyPr/>
          <a:lstStyle/>
          <a:p>
            <a:r>
              <a:rPr lang="en-US" altLang="en-US" dirty="0" smtClean="0"/>
              <a:t>Amy Deppa (e</a:t>
            </a:r>
            <a:r>
              <a:rPr lang="en-US" altLang="en-US" baseline="30000" dirty="0"/>
              <a:t>-</a:t>
            </a:r>
            <a:r>
              <a:rPr lang="en-US" altLang="en-US" dirty="0" smtClean="0"/>
              <a:t>applications) </a:t>
            </a:r>
            <a:r>
              <a:rPr lang="en-US" altLang="en-US" dirty="0" smtClean="0">
                <a:hlinkClick r:id="rId2"/>
              </a:rPr>
              <a:t>asdeppa@syr.edu</a:t>
            </a:r>
            <a:endParaRPr lang="en-US" altLang="en-US" dirty="0" smtClean="0"/>
          </a:p>
          <a:p>
            <a:r>
              <a:rPr lang="en-US" altLang="en-US" dirty="0" smtClean="0"/>
              <a:t>Amy Graves (CAS) </a:t>
            </a:r>
            <a:r>
              <a:rPr lang="en-US" altLang="en-US" dirty="0" smtClean="0">
                <a:hlinkClick r:id="rId3"/>
              </a:rPr>
              <a:t>ajgraves@syr.edu</a:t>
            </a:r>
            <a:endParaRPr lang="en-US" altLang="en-US" dirty="0" smtClean="0"/>
          </a:p>
          <a:p>
            <a:r>
              <a:rPr lang="en-US" altLang="en-US" dirty="0" smtClean="0"/>
              <a:t>Meghan </a:t>
            </a:r>
            <a:r>
              <a:rPr lang="en-US" altLang="en-US" dirty="0" err="1" smtClean="0"/>
              <a:t>MacBlane</a:t>
            </a:r>
            <a:r>
              <a:rPr lang="en-US" altLang="en-US" dirty="0" smtClean="0"/>
              <a:t> (</a:t>
            </a:r>
            <a:r>
              <a:rPr lang="en-US" altLang="en-US" dirty="0" err="1" smtClean="0"/>
              <a:t>iSchool</a:t>
            </a:r>
            <a:r>
              <a:rPr lang="en-US" altLang="en-US" dirty="0" smtClean="0"/>
              <a:t>, BBI, IVMF) </a:t>
            </a:r>
            <a:r>
              <a:rPr lang="en-US" altLang="en-US" dirty="0" smtClean="0">
                <a:hlinkClick r:id="rId4"/>
              </a:rPr>
              <a:t>mtmacbla@syr.edu</a:t>
            </a:r>
            <a:endParaRPr lang="en-US" altLang="en-US" dirty="0" smtClean="0"/>
          </a:p>
          <a:p>
            <a:r>
              <a:rPr lang="en-US" altLang="en-US" dirty="0" smtClean="0"/>
              <a:t>Caroline </a:t>
            </a:r>
            <a:r>
              <a:rPr lang="en-US" altLang="en-US" dirty="0" err="1" smtClean="0"/>
              <a:t>McMullin</a:t>
            </a:r>
            <a:r>
              <a:rPr lang="en-US" altLang="en-US" dirty="0" smtClean="0"/>
              <a:t> (Maxwell, </a:t>
            </a:r>
            <a:r>
              <a:rPr lang="en-US" altLang="en-US" dirty="0" err="1" smtClean="0"/>
              <a:t>SoE</a:t>
            </a:r>
            <a:r>
              <a:rPr lang="en-US" altLang="en-US" dirty="0" smtClean="0"/>
              <a:t>) </a:t>
            </a:r>
            <a:r>
              <a:rPr lang="en-US" altLang="en-US" dirty="0" smtClean="0">
                <a:hlinkClick r:id="rId5"/>
              </a:rPr>
              <a:t>cmcmulli@syr.edu</a:t>
            </a:r>
            <a:endParaRPr lang="en-US" altLang="en-US" dirty="0" smtClean="0"/>
          </a:p>
          <a:p>
            <a:r>
              <a:rPr lang="en-US" altLang="en-US" dirty="0" smtClean="0"/>
              <a:t>Mary Ellen Gilbert (</a:t>
            </a:r>
            <a:r>
              <a:rPr lang="en-US" altLang="en-US" dirty="0" err="1" smtClean="0"/>
              <a:t>LCSmith</a:t>
            </a:r>
            <a:r>
              <a:rPr lang="en-US" altLang="en-US" dirty="0" smtClean="0"/>
              <a:t>, </a:t>
            </a:r>
            <a:r>
              <a:rPr lang="en-US" altLang="en-US" dirty="0" err="1" smtClean="0"/>
              <a:t>CoE</a:t>
            </a:r>
            <a:r>
              <a:rPr lang="en-US" altLang="en-US" dirty="0" smtClean="0"/>
              <a:t>, CASE) </a:t>
            </a:r>
            <a:r>
              <a:rPr lang="en-US" altLang="en-US" dirty="0" smtClean="0">
                <a:hlinkClick r:id="rId6"/>
              </a:rPr>
              <a:t>magilber@syr.edu</a:t>
            </a:r>
            <a:endParaRPr lang="en-US" altLang="en-US" dirty="0" smtClean="0"/>
          </a:p>
          <a:p>
            <a:r>
              <a:rPr lang="en-US" altLang="en-US" dirty="0" smtClean="0"/>
              <a:t>Stuart Taub (general questions &amp; Research.gov help) </a:t>
            </a:r>
            <a:r>
              <a:rPr lang="en-US" altLang="en-US" dirty="0" smtClean="0">
                <a:hlinkClick r:id="rId7"/>
              </a:rPr>
              <a:t>staub@syr.edu</a:t>
            </a:r>
            <a:endParaRPr lang="en-US" altLang="en-US" dirty="0" smtClean="0"/>
          </a:p>
          <a:p>
            <a:pPr marL="0" indent="0">
              <a:buNone/>
            </a:pPr>
            <a:endParaRPr lang="en-US" dirty="0"/>
          </a:p>
        </p:txBody>
      </p:sp>
    </p:spTree>
    <p:extLst>
      <p:ext uri="{BB962C8B-B14F-4D97-AF65-F5344CB8AC3E}">
        <p14:creationId xmlns:p14="http://schemas.microsoft.com/office/powerpoint/2010/main" val="3377860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Cover Sheet Other Information</a:t>
            </a:r>
            <a:endParaRPr lang="en-US" dirty="0">
              <a:solidFill>
                <a:srgbClr val="0070C0"/>
              </a:solidFill>
            </a:endParaRPr>
          </a:p>
        </p:txBody>
      </p:sp>
      <p:sp>
        <p:nvSpPr>
          <p:cNvPr id="3" name="Content Placeholder 2"/>
          <p:cNvSpPr>
            <a:spLocks noGrp="1"/>
          </p:cNvSpPr>
          <p:nvPr>
            <p:ph idx="1"/>
          </p:nvPr>
        </p:nvSpPr>
        <p:spPr/>
        <p:txBody>
          <a:bodyPr/>
          <a:lstStyle/>
          <a:p>
            <a:endParaRPr lang="en-US" dirty="0" smtClean="0"/>
          </a:p>
          <a:p>
            <a:r>
              <a:rPr lang="en-US" sz="3200" dirty="0" smtClean="0"/>
              <a:t>A maximum of five countries may be listed in the International Activities Country Name(s) section.</a:t>
            </a:r>
            <a:endParaRPr lang="en-US" sz="3200" dirty="0"/>
          </a:p>
        </p:txBody>
      </p:sp>
    </p:spTree>
    <p:extLst>
      <p:ext uri="{BB962C8B-B14F-4D97-AF65-F5344CB8AC3E}">
        <p14:creationId xmlns:p14="http://schemas.microsoft.com/office/powerpoint/2010/main" val="14620249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Project Description</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Was updated to reflect that the project description must now contain, as a separate section within the narrative, a section labeled </a:t>
            </a:r>
            <a:r>
              <a:rPr lang="en-US" b="1" i="1" dirty="0" smtClean="0"/>
              <a:t>“Broader Impacts of the Proposed Work”.</a:t>
            </a:r>
            <a:endParaRPr lang="en-US" dirty="0"/>
          </a:p>
        </p:txBody>
      </p:sp>
    </p:spTree>
    <p:extLst>
      <p:ext uri="{BB962C8B-B14F-4D97-AF65-F5344CB8AC3E}">
        <p14:creationId xmlns:p14="http://schemas.microsoft.com/office/powerpoint/2010/main" val="3488816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Results from Prior NSF Support</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Was clarified to state that the </a:t>
            </a:r>
            <a:r>
              <a:rPr lang="en-US" b="1" dirty="0" smtClean="0"/>
              <a:t>listing of publications resulting from an NSF award</a:t>
            </a:r>
            <a:r>
              <a:rPr lang="en-US" dirty="0" smtClean="0"/>
              <a:t> must provide a complete bibliographic citation for each publication in either the Results from Prior NSF Support section or in the References Cited section of the proposal.</a:t>
            </a:r>
            <a:endParaRPr lang="en-US" dirty="0"/>
          </a:p>
          <a:p>
            <a:r>
              <a:rPr lang="en-US" dirty="0" smtClean="0"/>
              <a:t>Remember to separately address </a:t>
            </a:r>
            <a:r>
              <a:rPr lang="en-US" b="1" i="1" dirty="0" smtClean="0"/>
              <a:t>intellectual merit </a:t>
            </a:r>
            <a:r>
              <a:rPr lang="en-US" dirty="0" smtClean="0"/>
              <a:t>and </a:t>
            </a:r>
            <a:r>
              <a:rPr lang="en-US" b="1" i="1" dirty="0" smtClean="0"/>
              <a:t>broader impacts</a:t>
            </a:r>
            <a:r>
              <a:rPr lang="en-US" dirty="0" smtClean="0"/>
              <a:t> within the this section.</a:t>
            </a:r>
            <a:endParaRPr lang="en-US" dirty="0"/>
          </a:p>
        </p:txBody>
      </p:sp>
    </p:spTree>
    <p:extLst>
      <p:ext uri="{BB962C8B-B14F-4D97-AF65-F5344CB8AC3E}">
        <p14:creationId xmlns:p14="http://schemas.microsoft.com/office/powerpoint/2010/main" val="55946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Budget Justification</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Must be no more than three pages. For proposals that contain a subaward(s), </a:t>
            </a:r>
            <a:r>
              <a:rPr lang="en-US" b="1" i="1" dirty="0" smtClean="0"/>
              <a:t>each subaward must include</a:t>
            </a:r>
            <a:r>
              <a:rPr lang="en-US" dirty="0" smtClean="0"/>
              <a:t> a separate budget justification of no more than three pages.</a:t>
            </a:r>
            <a:endParaRPr lang="en-US" dirty="0"/>
          </a:p>
        </p:txBody>
      </p:sp>
    </p:spTree>
    <p:extLst>
      <p:ext uri="{BB962C8B-B14F-4D97-AF65-F5344CB8AC3E}">
        <p14:creationId xmlns:p14="http://schemas.microsoft.com/office/powerpoint/2010/main" val="3408369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Travel</a:t>
            </a:r>
            <a:r>
              <a:rPr lang="en-US" dirty="0" smtClean="0">
                <a:solidFill>
                  <a:srgbClr val="0070C0"/>
                </a:solidFill>
              </a:rPr>
              <a:t> </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All travel must be specified, itemized and justified by destination and cost. When budgeting for foreign travel you must include the country to be visited, and dates of visit, if known. </a:t>
            </a:r>
          </a:p>
          <a:p>
            <a:r>
              <a:rPr lang="en-US" b="1" dirty="0" smtClean="0"/>
              <a:t>Domestic Travel</a:t>
            </a:r>
            <a:r>
              <a:rPr lang="en-US" dirty="0" smtClean="0"/>
              <a:t> was redefined to be only travel within and between the US, its territories and possessions. Mexico and Canada would now be considered </a:t>
            </a:r>
            <a:r>
              <a:rPr lang="en-US" b="1" i="1" dirty="0" smtClean="0"/>
              <a:t>foreign</a:t>
            </a:r>
            <a:r>
              <a:rPr lang="en-US" dirty="0" smtClean="0"/>
              <a:t>.</a:t>
            </a:r>
          </a:p>
          <a:p>
            <a:pPr marL="0" indent="0">
              <a:buNone/>
            </a:pPr>
            <a:endParaRPr lang="en-US" dirty="0"/>
          </a:p>
        </p:txBody>
      </p:sp>
    </p:spTree>
    <p:extLst>
      <p:ext uri="{BB962C8B-B14F-4D97-AF65-F5344CB8AC3E}">
        <p14:creationId xmlns:p14="http://schemas.microsoft.com/office/powerpoint/2010/main" val="2124544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Materials</a:t>
            </a:r>
            <a:r>
              <a:rPr lang="en-US" dirty="0" smtClean="0">
                <a:solidFill>
                  <a:srgbClr val="0070C0"/>
                </a:solidFill>
              </a:rPr>
              <a:t> </a:t>
            </a:r>
            <a:r>
              <a:rPr lang="en-US" b="1" dirty="0" smtClean="0">
                <a:solidFill>
                  <a:srgbClr val="0070C0"/>
                </a:solidFill>
              </a:rPr>
              <a:t>and</a:t>
            </a:r>
            <a:r>
              <a:rPr lang="en-US" dirty="0" smtClean="0">
                <a:solidFill>
                  <a:srgbClr val="0070C0"/>
                </a:solidFill>
              </a:rPr>
              <a:t> </a:t>
            </a:r>
            <a:r>
              <a:rPr lang="en-US" b="1" dirty="0" smtClean="0">
                <a:solidFill>
                  <a:srgbClr val="0070C0"/>
                </a:solidFill>
              </a:rPr>
              <a:t>Supplies</a:t>
            </a:r>
            <a:endParaRPr lang="en-US" dirty="0">
              <a:solidFill>
                <a:srgbClr val="0070C0"/>
              </a:solidFill>
            </a:endParaRPr>
          </a:p>
        </p:txBody>
      </p:sp>
      <p:sp>
        <p:nvSpPr>
          <p:cNvPr id="3" name="Content Placeholder 2"/>
          <p:cNvSpPr>
            <a:spLocks noGrp="1"/>
          </p:cNvSpPr>
          <p:nvPr>
            <p:ph idx="1"/>
          </p:nvPr>
        </p:nvSpPr>
        <p:spPr/>
        <p:txBody>
          <a:bodyPr/>
          <a:lstStyle/>
          <a:p>
            <a:r>
              <a:rPr lang="en-US" dirty="0"/>
              <a:t>I</a:t>
            </a:r>
            <a:r>
              <a:rPr lang="en-US" dirty="0" smtClean="0"/>
              <a:t>ncludes coverage on costs of computing devices. Clarification on when a computing device is considered a supply is provided.  The charging of computing devices as a direct cost is allowable for devices that are </a:t>
            </a:r>
            <a:r>
              <a:rPr lang="en-US" b="1" i="1" dirty="0" smtClean="0"/>
              <a:t>essential</a:t>
            </a:r>
            <a:r>
              <a:rPr lang="en-US" dirty="0" smtClean="0"/>
              <a:t> and </a:t>
            </a:r>
            <a:r>
              <a:rPr lang="en-US" b="1" i="1" dirty="0" smtClean="0"/>
              <a:t>allocable</a:t>
            </a:r>
            <a:r>
              <a:rPr lang="en-US" dirty="0" smtClean="0"/>
              <a:t>, but not solely dedicated, to the performance of the NSF award.</a:t>
            </a:r>
          </a:p>
        </p:txBody>
      </p:sp>
    </p:spTree>
    <p:extLst>
      <p:ext uri="{BB962C8B-B14F-4D97-AF65-F5344CB8AC3E}">
        <p14:creationId xmlns:p14="http://schemas.microsoft.com/office/powerpoint/2010/main" val="2155087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Materials and Supplies, cont’d</a:t>
            </a:r>
            <a:endParaRPr lang="en-US" b="1" dirty="0">
              <a:solidFill>
                <a:srgbClr val="0070C0"/>
              </a:solidFill>
            </a:endParaRPr>
          </a:p>
        </p:txBody>
      </p:sp>
      <p:sp>
        <p:nvSpPr>
          <p:cNvPr id="3" name="Content Placeholder 2"/>
          <p:cNvSpPr>
            <a:spLocks noGrp="1"/>
          </p:cNvSpPr>
          <p:nvPr>
            <p:ph idx="1"/>
          </p:nvPr>
        </p:nvSpPr>
        <p:spPr/>
        <p:txBody>
          <a:bodyPr>
            <a:normAutofit lnSpcReduction="10000"/>
          </a:bodyPr>
          <a:lstStyle/>
          <a:p>
            <a:pPr marL="0" indent="0">
              <a:buNone/>
            </a:pPr>
            <a:r>
              <a:rPr lang="en-US" b="1" dirty="0"/>
              <a:t>Guiding </a:t>
            </a:r>
            <a:r>
              <a:rPr lang="en-US" b="1" dirty="0" smtClean="0"/>
              <a:t>Principles for requesting computing devices</a:t>
            </a:r>
            <a:endParaRPr lang="en-US" dirty="0"/>
          </a:p>
          <a:p>
            <a:r>
              <a:rPr lang="en-US" dirty="0"/>
              <a:t>Necessary </a:t>
            </a:r>
            <a:r>
              <a:rPr lang="en-US" dirty="0" smtClean="0"/>
              <a:t>computing </a:t>
            </a:r>
            <a:r>
              <a:rPr lang="en-US" dirty="0"/>
              <a:t>devices may be charged in full to a sponsored project when </a:t>
            </a:r>
            <a:r>
              <a:rPr lang="en-US" b="1" dirty="0"/>
              <a:t>predominantly used </a:t>
            </a:r>
            <a:r>
              <a:rPr lang="en-US" dirty="0"/>
              <a:t>in support of the sponsored project. Indicators of predominant use include:</a:t>
            </a:r>
          </a:p>
          <a:p>
            <a:pPr lvl="1"/>
            <a:r>
              <a:rPr lang="en-US" b="1" dirty="0" smtClean="0"/>
              <a:t>Use </a:t>
            </a:r>
            <a:r>
              <a:rPr lang="en-US" b="1" dirty="0"/>
              <a:t>by students or staﬀ</a:t>
            </a:r>
            <a:r>
              <a:rPr lang="en-US" dirty="0"/>
              <a:t>: for student / staﬀ </a:t>
            </a:r>
            <a:r>
              <a:rPr lang="en-US" dirty="0" smtClean="0"/>
              <a:t>positions </a:t>
            </a:r>
            <a:r>
              <a:rPr lang="en-US" dirty="0"/>
              <a:t>supported by the project at a minimum full </a:t>
            </a:r>
            <a:r>
              <a:rPr lang="en-US" dirty="0" smtClean="0"/>
              <a:t>time </a:t>
            </a:r>
            <a:r>
              <a:rPr lang="en-US" dirty="0"/>
              <a:t>equivalent of 0.5 each year of the requested project period.</a:t>
            </a:r>
          </a:p>
          <a:p>
            <a:pPr lvl="1"/>
            <a:r>
              <a:rPr lang="en-US" b="1" dirty="0" smtClean="0"/>
              <a:t>Use </a:t>
            </a:r>
            <a:r>
              <a:rPr lang="en-US" b="1" dirty="0"/>
              <a:t>by faculty: </a:t>
            </a:r>
            <a:r>
              <a:rPr lang="en-US" dirty="0"/>
              <a:t>when faculty </a:t>
            </a:r>
            <a:r>
              <a:rPr lang="en-US" dirty="0" smtClean="0"/>
              <a:t>effort </a:t>
            </a:r>
            <a:r>
              <a:rPr lang="en-US" dirty="0"/>
              <a:t>in any amount (including summer) is charged to the grant.</a:t>
            </a:r>
          </a:p>
          <a:p>
            <a:r>
              <a:rPr lang="en-US" dirty="0"/>
              <a:t>Computers dedicated to lab or ﬁeld use for data gathering and analysis or for </a:t>
            </a:r>
            <a:r>
              <a:rPr lang="en-US" dirty="0" smtClean="0"/>
              <a:t>computation </a:t>
            </a:r>
            <a:r>
              <a:rPr lang="en-US" dirty="0"/>
              <a:t>are </a:t>
            </a:r>
            <a:r>
              <a:rPr lang="en-US" dirty="0" smtClean="0"/>
              <a:t>also allowable</a:t>
            </a:r>
            <a:r>
              <a:rPr lang="en-US" dirty="0"/>
              <a:t>.</a:t>
            </a:r>
          </a:p>
          <a:p>
            <a:endParaRPr lang="en-US" dirty="0"/>
          </a:p>
        </p:txBody>
      </p:sp>
    </p:spTree>
    <p:extLst>
      <p:ext uri="{BB962C8B-B14F-4D97-AF65-F5344CB8AC3E}">
        <p14:creationId xmlns:p14="http://schemas.microsoft.com/office/powerpoint/2010/main" val="40144838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3831</TotalTime>
  <Words>1567</Words>
  <Application>Microsoft Office PowerPoint</Application>
  <PresentationFormat>Widescreen</PresentationFormat>
  <Paragraphs>130</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NSF PAPPG 15-1 Updates and  NIH Updates</vt:lpstr>
      <vt:lpstr>NSF PAPPG (15-1)</vt:lpstr>
      <vt:lpstr>Cover Sheet Other Information</vt:lpstr>
      <vt:lpstr>Project Description</vt:lpstr>
      <vt:lpstr>Results from Prior NSF Support</vt:lpstr>
      <vt:lpstr>Budget Justification</vt:lpstr>
      <vt:lpstr>Travel </vt:lpstr>
      <vt:lpstr>Materials and Supplies</vt:lpstr>
      <vt:lpstr>Materials and Supplies, cont’d</vt:lpstr>
      <vt:lpstr>Administrative Clerical support costs</vt:lpstr>
      <vt:lpstr>Biographical Sketch</vt:lpstr>
      <vt:lpstr>Subawards</vt:lpstr>
      <vt:lpstr>Special Information and Supplementary Documentation</vt:lpstr>
      <vt:lpstr>Proposals for Equipment</vt:lpstr>
      <vt:lpstr>Proposals for Conferences</vt:lpstr>
      <vt:lpstr>Participant Support Costs</vt:lpstr>
      <vt:lpstr>Compliance Checking</vt:lpstr>
      <vt:lpstr>Compliance Checking</vt:lpstr>
      <vt:lpstr>Additional Thoughts</vt:lpstr>
      <vt:lpstr>Additional Thoughts, cont’d</vt:lpstr>
      <vt:lpstr>NIH Update</vt:lpstr>
      <vt:lpstr>National Research Service Award (NRSA) FY15</vt:lpstr>
      <vt:lpstr>FY 2015 Fiscal Policy – Salaries and New Investigators</vt:lpstr>
      <vt:lpstr>New Biographical Sketch</vt:lpstr>
      <vt:lpstr> What’s different about the new format? </vt:lpstr>
      <vt:lpstr>SciENcv</vt:lpstr>
      <vt:lpstr>NIH Implementation of Dual Use Research of Concern (DURC)</vt:lpstr>
      <vt:lpstr>OSP Resources</vt:lpstr>
    </vt:vector>
  </TitlesOfParts>
  <Company>Syracuse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NSF PAPPG 15-1 Updates and  NIH Updates</dc:title>
  <dc:creator>Stuart Taub</dc:creator>
  <cp:lastModifiedBy>Stuart Taub</cp:lastModifiedBy>
  <cp:revision>38</cp:revision>
  <cp:lastPrinted>2015-02-25T22:37:41Z</cp:lastPrinted>
  <dcterms:created xsi:type="dcterms:W3CDTF">2015-02-23T22:41:32Z</dcterms:created>
  <dcterms:modified xsi:type="dcterms:W3CDTF">2015-02-27T16:10:10Z</dcterms:modified>
</cp:coreProperties>
</file>