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</p:sldMasterIdLst>
  <p:sldIdLst>
    <p:sldId id="256" r:id="rId3"/>
    <p:sldId id="260" r:id="rId4"/>
    <p:sldId id="269" r:id="rId5"/>
    <p:sldId id="262" r:id="rId6"/>
    <p:sldId id="263" r:id="rId7"/>
    <p:sldId id="272" r:id="rId8"/>
    <p:sldId id="266" r:id="rId9"/>
    <p:sldId id="268" r:id="rId10"/>
    <p:sldId id="284" r:id="rId11"/>
    <p:sldId id="273" r:id="rId12"/>
    <p:sldId id="283" r:id="rId13"/>
    <p:sldId id="267" r:id="rId14"/>
    <p:sldId id="282" r:id="rId15"/>
    <p:sldId id="280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69" d="100"/>
          <a:sy n="69" d="100"/>
        </p:scale>
        <p:origin x="62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8273-70FA-45F9-AA66-8B4784C8E36E}" type="datetimeFigureOut">
              <a:rPr lang="en-US" smtClean="0"/>
              <a:pPr/>
              <a:t>3/26/2015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7ED6-B477-4736-B5F8-1205587FB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8273-70FA-45F9-AA66-8B4784C8E36E}" type="datetimeFigureOut">
              <a:rPr lang="en-US" smtClean="0"/>
              <a:pPr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7ED6-B477-4736-B5F8-1205587FB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8273-70FA-45F9-AA66-8B4784C8E36E}" type="datetimeFigureOut">
              <a:rPr lang="en-US" smtClean="0"/>
              <a:pPr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7ED6-B477-4736-B5F8-1205587FB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7BC1C34-08FF-46DE-A978-96B3D5B32008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FF86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00158B-B28E-458B-86F2-A51967BD3744}" type="slidenum">
              <a:rPr lang="en-US" smtClean="0">
                <a:solidFill>
                  <a:srgbClr val="FF8600"/>
                </a:solidFill>
              </a:rPr>
              <a:pPr/>
              <a:t>‹#›</a:t>
            </a:fld>
            <a:endParaRPr lang="en-US">
              <a:solidFill>
                <a:srgbClr val="FF8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169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C34-08FF-46DE-A978-96B3D5B32008}" type="datetimeFigureOut">
              <a:rPr lang="en-US" smtClean="0">
                <a:solidFill>
                  <a:srgbClr val="283138"/>
                </a:solidFill>
              </a:rPr>
              <a:pPr/>
              <a:t>3/26/2015</a:t>
            </a:fld>
            <a:endParaRPr lang="en-US">
              <a:solidFill>
                <a:srgbClr val="28313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8313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00158B-B28E-458B-86F2-A51967BD37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77668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C34-08FF-46DE-A978-96B3D5B32008}" type="datetimeFigureOut">
              <a:rPr lang="en-US" smtClean="0">
                <a:solidFill>
                  <a:srgbClr val="283138"/>
                </a:solidFill>
              </a:rPr>
              <a:pPr/>
              <a:t>3/26/2015</a:t>
            </a:fld>
            <a:endParaRPr lang="en-US">
              <a:solidFill>
                <a:srgbClr val="283138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300158B-B28E-458B-86F2-A51967BD37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2831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960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7BC1C34-08FF-46DE-A978-96B3D5B32008}" type="datetimeFigureOut">
              <a:rPr lang="en-US" smtClean="0">
                <a:solidFill>
                  <a:srgbClr val="283138"/>
                </a:solidFill>
              </a:rPr>
              <a:pPr/>
              <a:t>3/26/2015</a:t>
            </a:fld>
            <a:endParaRPr lang="en-US">
              <a:solidFill>
                <a:srgbClr val="283138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00158B-B28E-458B-86F2-A51967BD37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2831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752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7BC1C34-08FF-46DE-A978-96B3D5B32008}" type="datetimeFigureOut">
              <a:rPr lang="en-US" smtClean="0">
                <a:solidFill>
                  <a:srgbClr val="283138"/>
                </a:solidFill>
              </a:rPr>
              <a:pPr/>
              <a:t>3/26/2015</a:t>
            </a:fld>
            <a:endParaRPr lang="en-US">
              <a:solidFill>
                <a:srgbClr val="283138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00158B-B28E-458B-86F2-A51967BD37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283138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9419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C34-08FF-46DE-A978-96B3D5B32008}" type="datetimeFigureOut">
              <a:rPr lang="en-US" smtClean="0">
                <a:solidFill>
                  <a:srgbClr val="283138"/>
                </a:solidFill>
              </a:rPr>
              <a:pPr/>
              <a:t>3/26/2015</a:t>
            </a:fld>
            <a:endParaRPr lang="en-US">
              <a:solidFill>
                <a:srgbClr val="283138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8313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00158B-B28E-458B-86F2-A51967BD3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61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C34-08FF-46DE-A978-96B3D5B32008}" type="datetimeFigureOut">
              <a:rPr lang="en-US" smtClean="0">
                <a:solidFill>
                  <a:srgbClr val="283138"/>
                </a:solidFill>
              </a:rPr>
              <a:pPr/>
              <a:t>3/26/2015</a:t>
            </a:fld>
            <a:endParaRPr lang="en-US">
              <a:solidFill>
                <a:srgbClr val="283138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8313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00158B-B28E-458B-86F2-A51967BD3744}" type="slidenum">
              <a:rPr lang="en-US" smtClean="0">
                <a:solidFill>
                  <a:srgbClr val="283138"/>
                </a:solidFill>
              </a:rPr>
              <a:pPr/>
              <a:t>‹#›</a:t>
            </a:fld>
            <a:endParaRPr lang="en-US">
              <a:solidFill>
                <a:srgbClr val="2831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8235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C34-08FF-46DE-A978-96B3D5B32008}" type="datetimeFigureOut">
              <a:rPr lang="en-US" smtClean="0">
                <a:solidFill>
                  <a:srgbClr val="283138"/>
                </a:solidFill>
              </a:rPr>
              <a:pPr/>
              <a:t>3/26/2015</a:t>
            </a:fld>
            <a:endParaRPr lang="en-US">
              <a:solidFill>
                <a:srgbClr val="28313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8313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00158B-B28E-458B-86F2-A51967BD37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1048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8273-70FA-45F9-AA66-8B4784C8E36E}" type="datetimeFigureOut">
              <a:rPr lang="en-US" smtClean="0"/>
              <a:pPr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7ED6-B477-4736-B5F8-1205587FB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7BC1C34-08FF-46DE-A978-96B3D5B32008}" type="datetimeFigureOut">
              <a:rPr lang="en-US" smtClean="0">
                <a:solidFill>
                  <a:srgbClr val="283138"/>
                </a:solidFill>
              </a:rPr>
              <a:pPr/>
              <a:t>3/26/2015</a:t>
            </a:fld>
            <a:endParaRPr lang="en-US">
              <a:solidFill>
                <a:srgbClr val="283138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300158B-B28E-458B-86F2-A51967BD37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>
              <a:solidFill>
                <a:srgbClr val="283138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06150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C34-08FF-46DE-A978-96B3D5B32008}" type="datetimeFigureOut">
              <a:rPr lang="en-US" smtClean="0">
                <a:solidFill>
                  <a:srgbClr val="283138"/>
                </a:solidFill>
              </a:rPr>
              <a:pPr/>
              <a:t>3/26/2015</a:t>
            </a:fld>
            <a:endParaRPr lang="en-US">
              <a:solidFill>
                <a:srgbClr val="28313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8313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158B-B28E-458B-86F2-A51967BD3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86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7BC1C34-08FF-46DE-A978-96B3D5B32008}" type="datetimeFigureOut">
              <a:rPr lang="en-US" smtClean="0">
                <a:solidFill>
                  <a:srgbClr val="283138"/>
                </a:solidFill>
              </a:rPr>
              <a:pPr/>
              <a:t>3/26/2015</a:t>
            </a:fld>
            <a:endParaRPr lang="en-US">
              <a:solidFill>
                <a:srgbClr val="28313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283138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300158B-B28E-458B-86F2-A51967BD3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26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8273-70FA-45F9-AA66-8B4784C8E36E}" type="datetimeFigureOut">
              <a:rPr lang="en-US" smtClean="0"/>
              <a:pPr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7ED6-B477-4736-B5F8-1205587FB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8273-70FA-45F9-AA66-8B4784C8E36E}" type="datetimeFigureOut">
              <a:rPr lang="en-US" smtClean="0"/>
              <a:pPr/>
              <a:t>3/26/2015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7ED6-B477-4736-B5F8-1205587FB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8273-70FA-45F9-AA66-8B4784C8E36E}" type="datetimeFigureOut">
              <a:rPr lang="en-US" smtClean="0"/>
              <a:pPr/>
              <a:t>3/26/2015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7ED6-B477-4736-B5F8-1205587FB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8273-70FA-45F9-AA66-8B4784C8E36E}" type="datetimeFigureOut">
              <a:rPr lang="en-US" smtClean="0"/>
              <a:pPr/>
              <a:t>3/26/2015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7ED6-B477-4736-B5F8-1205587FB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8273-70FA-45F9-AA66-8B4784C8E36E}" type="datetimeFigureOut">
              <a:rPr lang="en-US" smtClean="0"/>
              <a:pPr/>
              <a:t>3/26/2015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7ED6-B477-4736-B5F8-1205587FB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8273-70FA-45F9-AA66-8B4784C8E36E}" type="datetimeFigureOut">
              <a:rPr lang="en-US" smtClean="0"/>
              <a:pPr/>
              <a:t>3/26/2015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7ED6-B477-4736-B5F8-1205587FB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8273-70FA-45F9-AA66-8B4784C8E36E}" type="datetimeFigureOut">
              <a:rPr lang="en-US" smtClean="0"/>
              <a:pPr/>
              <a:t>3/26/2015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567ED6-B477-4736-B5F8-1205587FB7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A08273-70FA-45F9-AA66-8B4784C8E36E}" type="datetimeFigureOut">
              <a:rPr lang="en-US" smtClean="0"/>
              <a:pPr/>
              <a:t>3/26/2015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567ED6-B477-4736-B5F8-1205587FB70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7BC1C34-08FF-46DE-A978-96B3D5B32008}" type="datetimeFigureOut">
              <a:rPr lang="en-US" smtClean="0">
                <a:solidFill>
                  <a:srgbClr val="283138"/>
                </a:solidFill>
              </a:rPr>
              <a:pPr/>
              <a:t>3/26/2015</a:t>
            </a:fld>
            <a:endParaRPr lang="en-US">
              <a:solidFill>
                <a:srgbClr val="283138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283138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00158B-B28E-458B-86F2-A51967BD3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5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app.internationalsos.com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anda.com/currency/historical-rate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travel.state.gov/content/passports/english/alertswarning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Traveling on Sponsored Projects: how to ensure smooth and safe travels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7432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Office of Sponsored Programs</a:t>
            </a:r>
          </a:p>
          <a:p>
            <a:pPr algn="r"/>
            <a:r>
              <a:rPr lang="en-US" dirty="0" smtClean="0"/>
              <a:t>Office of Sponsored Accounting</a:t>
            </a:r>
          </a:p>
          <a:p>
            <a:pPr algn="r"/>
            <a:r>
              <a:rPr lang="en-US" dirty="0" smtClean="0"/>
              <a:t>March 18, 2015</a:t>
            </a:r>
          </a:p>
          <a:p>
            <a:pPr algn="r"/>
            <a:r>
              <a:rPr lang="en-US" dirty="0" smtClean="0"/>
              <a:t>ospoff@syr.edu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sharing?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1900" dirty="0" smtClean="0"/>
              <a:t>US Flag Carriers or code share partners</a:t>
            </a:r>
          </a:p>
          <a:p>
            <a:pPr lvl="1"/>
            <a:r>
              <a:rPr lang="en-US" sz="2600" b="1" dirty="0"/>
              <a:t>  </a:t>
            </a:r>
            <a:r>
              <a:rPr lang="en-US" sz="2600" b="1" dirty="0" smtClean="0"/>
              <a:t>	What </a:t>
            </a:r>
            <a:r>
              <a:rPr lang="en-US" sz="2600" b="1" dirty="0"/>
              <a:t>is a code-share carrier?</a:t>
            </a:r>
            <a:endParaRPr lang="en-US" sz="2600" dirty="0"/>
          </a:p>
          <a:p>
            <a:pPr lvl="2"/>
            <a:r>
              <a:rPr lang="en-US" sz="2600" dirty="0"/>
              <a:t>A.    A code-share carrier provides seats for another airline on its regularly scheduled flights.  Many US airlines have code-share arrangements with other US as well as foreign carriers (e.g.,  Delta with </a:t>
            </a:r>
            <a:r>
              <a:rPr lang="en-US" sz="2600" dirty="0" smtClean="0"/>
              <a:t>Air France).</a:t>
            </a:r>
            <a:r>
              <a:rPr lang="en-US" sz="2600" dirty="0"/>
              <a:t>  Proof of code-share travel is indicated on your ticket stub or documentation for electronic tickets by </a:t>
            </a:r>
            <a:r>
              <a:rPr lang="en-US" sz="2600" u="sng" dirty="0"/>
              <a:t>use of the US air carrier’s designator code and flight number</a:t>
            </a:r>
            <a:r>
              <a:rPr lang="en-US" sz="2600" dirty="0"/>
              <a:t> (e.g., </a:t>
            </a:r>
            <a:r>
              <a:rPr lang="en-US" sz="2600" dirty="0" smtClean="0"/>
              <a:t>UA# </a:t>
            </a:r>
            <a:r>
              <a:rPr lang="en-US" sz="2600" dirty="0"/>
              <a:t>on a </a:t>
            </a:r>
            <a:r>
              <a:rPr lang="en-US" sz="2600" dirty="0" smtClean="0"/>
              <a:t>Lufthansa flight).</a:t>
            </a:r>
          </a:p>
          <a:p>
            <a:pPr marL="667512" lvl="2" indent="0">
              <a:buNone/>
            </a:pPr>
            <a:endParaRPr lang="en-US" sz="2600" dirty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The following are US Flag carriers (as of 3/15, not to be used as a comprehensive list or source, check with OSP or OSA)</a:t>
            </a:r>
          </a:p>
          <a:p>
            <a:pPr>
              <a:buFont typeface="Arial"/>
              <a:buChar char="•"/>
            </a:pPr>
            <a:r>
              <a:rPr lang="en-US" sz="2300" dirty="0" err="1"/>
              <a:t>Airtran</a:t>
            </a:r>
            <a:r>
              <a:rPr lang="en-US" sz="2300" dirty="0"/>
              <a:t> Airways (FL</a:t>
            </a:r>
            <a:r>
              <a:rPr lang="en-US" sz="2300" dirty="0" smtClean="0"/>
              <a:t>)		</a:t>
            </a:r>
            <a:r>
              <a:rPr lang="en-US" sz="2300" dirty="0"/>
              <a:t>Alaska Airlines (</a:t>
            </a:r>
            <a:r>
              <a:rPr lang="en-US" sz="2300" dirty="0" smtClean="0"/>
              <a:t>AS)</a:t>
            </a:r>
          </a:p>
          <a:p>
            <a:pPr>
              <a:buFont typeface="Arial"/>
              <a:buChar char="•"/>
            </a:pPr>
            <a:r>
              <a:rPr lang="en-US" sz="2300" dirty="0" smtClean="0"/>
              <a:t>American </a:t>
            </a:r>
            <a:r>
              <a:rPr lang="en-US" sz="2300" dirty="0"/>
              <a:t>Airlines (AA</a:t>
            </a:r>
            <a:r>
              <a:rPr lang="en-US" sz="2300" dirty="0" smtClean="0"/>
              <a:t>)</a:t>
            </a:r>
            <a:r>
              <a:rPr lang="en-US" sz="2300" dirty="0"/>
              <a:t> </a:t>
            </a:r>
            <a:r>
              <a:rPr lang="en-US" sz="2300" dirty="0" smtClean="0"/>
              <a:t>		Delta </a:t>
            </a:r>
            <a:r>
              <a:rPr lang="en-US" sz="2300" dirty="0"/>
              <a:t>Airlines (DL)</a:t>
            </a:r>
          </a:p>
          <a:p>
            <a:pPr>
              <a:buFont typeface="Arial"/>
              <a:buChar char="•"/>
            </a:pPr>
            <a:r>
              <a:rPr lang="en-US" sz="2300" dirty="0"/>
              <a:t>Frontier Airlines (F9</a:t>
            </a:r>
            <a:r>
              <a:rPr lang="en-US" sz="2300" dirty="0" smtClean="0"/>
              <a:t>) 		Hawaiian Airlines (HA)</a:t>
            </a:r>
            <a:endParaRPr lang="en-US" sz="2300" dirty="0"/>
          </a:p>
          <a:p>
            <a:pPr>
              <a:buFont typeface="Arial"/>
              <a:buChar char="•"/>
            </a:pPr>
            <a:r>
              <a:rPr lang="en-US" sz="2300" dirty="0"/>
              <a:t>Southwest Airlines (WN</a:t>
            </a:r>
            <a:r>
              <a:rPr lang="en-US" sz="2300" dirty="0" smtClean="0"/>
              <a:t>)</a:t>
            </a:r>
            <a:r>
              <a:rPr lang="en-US" sz="2300" dirty="0"/>
              <a:t> </a:t>
            </a:r>
            <a:r>
              <a:rPr lang="en-US" sz="2300" dirty="0" smtClean="0"/>
              <a:t>		Spirit </a:t>
            </a:r>
            <a:r>
              <a:rPr lang="en-US" sz="2300" dirty="0"/>
              <a:t>Airlines (NK)</a:t>
            </a:r>
          </a:p>
          <a:p>
            <a:pPr>
              <a:buFont typeface="Arial"/>
              <a:buChar char="•"/>
            </a:pPr>
            <a:r>
              <a:rPr lang="en-US" sz="2300" dirty="0"/>
              <a:t>United Airlines (UA</a:t>
            </a:r>
            <a:r>
              <a:rPr lang="en-US" sz="2300" dirty="0" smtClean="0"/>
              <a:t>)</a:t>
            </a:r>
            <a:r>
              <a:rPr lang="en-US" sz="2300" dirty="0"/>
              <a:t> </a:t>
            </a:r>
            <a:r>
              <a:rPr lang="en-US" sz="2300" dirty="0" smtClean="0"/>
              <a:t>		US </a:t>
            </a:r>
            <a:r>
              <a:rPr lang="en-US" sz="2300" dirty="0"/>
              <a:t>Airways (US</a:t>
            </a:r>
            <a:r>
              <a:rPr lang="en-US" sz="2300" dirty="0" smtClean="0"/>
              <a:t>)</a:t>
            </a:r>
            <a:endParaRPr lang="en-US" sz="2300" dirty="0"/>
          </a:p>
          <a:p>
            <a:pPr>
              <a:buFont typeface="Arial"/>
              <a:buChar char="•"/>
            </a:pPr>
            <a:endParaRPr lang="en-US" sz="2300" dirty="0"/>
          </a:p>
          <a:p>
            <a:pPr>
              <a:buFont typeface="Arial"/>
              <a:buChar char="•"/>
            </a:pPr>
            <a:endParaRPr lang="en-US" sz="2300" dirty="0"/>
          </a:p>
          <a:p>
            <a:pPr>
              <a:buFont typeface="Arial"/>
              <a:buChar char="•"/>
            </a:pPr>
            <a:endParaRPr lang="en-US" sz="2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745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Open Skies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An exception </a:t>
            </a:r>
            <a:r>
              <a:rPr lang="en-US" b="1" dirty="0">
                <a:solidFill>
                  <a:schemeClr val="accent1"/>
                </a:solidFill>
              </a:rPr>
              <a:t>to the Fly America Act is the </a:t>
            </a:r>
            <a:r>
              <a:rPr lang="en-US" b="1" dirty="0" smtClean="0">
                <a:solidFill>
                  <a:schemeClr val="accent1"/>
                </a:solidFill>
              </a:rPr>
              <a:t>Open </a:t>
            </a:r>
            <a:r>
              <a:rPr lang="en-US" b="1" dirty="0">
                <a:solidFill>
                  <a:schemeClr val="accent1"/>
                </a:solidFill>
              </a:rPr>
              <a:t>Skies </a:t>
            </a:r>
            <a:r>
              <a:rPr lang="en-US" b="1" dirty="0" smtClean="0">
                <a:solidFill>
                  <a:schemeClr val="accent1"/>
                </a:solidFill>
              </a:rPr>
              <a:t>Agreement</a:t>
            </a:r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United </a:t>
            </a:r>
            <a:r>
              <a:rPr lang="en-US" dirty="0"/>
              <a:t>States and European </a:t>
            </a:r>
            <a:r>
              <a:rPr lang="en-US" dirty="0" smtClean="0"/>
              <a:t>Union have an </a:t>
            </a:r>
            <a:r>
              <a:rPr lang="en-US" dirty="0"/>
              <a:t>(EU) </a:t>
            </a:r>
            <a:r>
              <a:rPr lang="en-US" dirty="0" smtClean="0"/>
              <a:t>“</a:t>
            </a:r>
            <a:r>
              <a:rPr lang="en-US" dirty="0"/>
              <a:t>Open Skies” Air Transport </a:t>
            </a:r>
            <a:r>
              <a:rPr lang="en-US" dirty="0" smtClean="0"/>
              <a:t>Agreement </a:t>
            </a:r>
          </a:p>
          <a:p>
            <a:r>
              <a:rPr lang="en-US" dirty="0" smtClean="0"/>
              <a:t>This means that travelers whose travel </a:t>
            </a:r>
            <a:r>
              <a:rPr lang="en-US" dirty="0"/>
              <a:t>is supported by federal funds, may travel on </a:t>
            </a:r>
            <a:r>
              <a:rPr lang="en-US" dirty="0" smtClean="0"/>
              <a:t>EU airlines as </a:t>
            </a:r>
            <a:r>
              <a:rPr lang="en-US" dirty="0"/>
              <a:t>well as U.S. Flag Air </a:t>
            </a:r>
            <a:r>
              <a:rPr lang="en-US" dirty="0" smtClean="0"/>
              <a:t>Carriers in </a:t>
            </a:r>
            <a:r>
              <a:rPr lang="en-US" b="1" dirty="0" smtClean="0">
                <a:solidFill>
                  <a:schemeClr val="accent1"/>
                </a:solidFill>
              </a:rPr>
              <a:t>certain situations, to specific destinations and on certain carriers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 smtClean="0"/>
              <a:t>Allows travelers using federal funds to fly point to point on an EU carrier (or other carrier from the countries noted below) from the U.S. to: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EU Countries (plus Norway &amp; Iceland)</a:t>
            </a:r>
          </a:p>
          <a:p>
            <a:r>
              <a:rPr lang="en-US" dirty="0" smtClean="0"/>
              <a:t>Australia</a:t>
            </a:r>
          </a:p>
          <a:p>
            <a:r>
              <a:rPr lang="en-US" dirty="0" smtClean="0"/>
              <a:t>Switzerland</a:t>
            </a:r>
          </a:p>
          <a:p>
            <a:r>
              <a:rPr lang="en-US" dirty="0" smtClean="0"/>
              <a:t>Japan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* </a:t>
            </a:r>
            <a:r>
              <a:rPr lang="en-US" dirty="0" smtClean="0"/>
              <a:t>Exception for Australia, Switzerland, and Japan may occur if a GSA City Pair Agreement exists, check with OSP or OSA if you have questions.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60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Export Controls</a:t>
            </a:r>
          </a:p>
          <a:p>
            <a:pPr lvl="1"/>
            <a:r>
              <a:rPr lang="en-US" dirty="0" smtClean="0"/>
              <a:t>If you are bringing ‘stuff’ abroad, contact OSP </a:t>
            </a:r>
            <a:r>
              <a:rPr lang="en-US" i="1" u="sng" dirty="0" smtClean="0"/>
              <a:t>early</a:t>
            </a:r>
            <a:r>
              <a:rPr lang="en-US" dirty="0" smtClean="0"/>
              <a:t> for guidance</a:t>
            </a:r>
          </a:p>
          <a:p>
            <a:pPr lvl="2"/>
            <a:r>
              <a:rPr lang="en-US" dirty="0" smtClean="0"/>
              <a:t>OSP will need to analyze country requirements for items on commerce control list and munitions lists (e.g., GPS, cameras, etc.)</a:t>
            </a:r>
          </a:p>
          <a:p>
            <a:pPr lvl="2"/>
            <a:r>
              <a:rPr lang="en-US" dirty="0" smtClean="0"/>
              <a:t>Analysis can be complicated and takes time to perform properly</a:t>
            </a:r>
          </a:p>
          <a:p>
            <a:pPr lvl="2"/>
            <a:r>
              <a:rPr lang="en-US" dirty="0" smtClean="0"/>
              <a:t>Licenses, if required by the US government, can take a few months to acquire, so please, plan ahead and contact OSP as soon as you know you will be traveling internationally with equipment of any kind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b="1" dirty="0" smtClean="0"/>
              <a:t>Traveling with Computers:  </a:t>
            </a:r>
            <a:r>
              <a:rPr lang="en-US" dirty="0"/>
              <a:t>Using </a:t>
            </a:r>
            <a:r>
              <a:rPr lang="en-US" dirty="0" smtClean="0"/>
              <a:t>the TMP </a:t>
            </a:r>
            <a:r>
              <a:rPr lang="en-US" dirty="0"/>
              <a:t>or BAG </a:t>
            </a:r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Travel to most countries usually does not constitute an export issue</a:t>
            </a:r>
          </a:p>
          <a:p>
            <a:pPr lvl="2"/>
            <a:r>
              <a:rPr lang="en-US" dirty="0" smtClean="0"/>
              <a:t>Taking a laptop with only Microsoft Office Suite, Internet Explorer, etc. is OK to most countries, without a license.  </a:t>
            </a:r>
            <a:r>
              <a:rPr lang="en-US" b="1" i="1" dirty="0" smtClean="0"/>
              <a:t>Make sure to remove encrypted software, or other sensitive data from the laptop first.  </a:t>
            </a:r>
          </a:p>
          <a:p>
            <a:pPr lvl="3"/>
            <a:r>
              <a:rPr lang="en-US" dirty="0" smtClean="0"/>
              <a:t>It is an Export issue if taking information, equipment or computers to embargoed countries (e.g. Cuba, Syria, Iran, North Korea, Sudan, others evolve over time, check with OSP).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ITAR/EAR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Constantia" panose="02030602050306030303" pitchFamily="18" charset="0"/>
                <a:ea typeface="Calibri"/>
                <a:cs typeface="Times New Roman"/>
              </a:rPr>
              <a:t>Fundamental Research Exclusion </a:t>
            </a:r>
            <a:r>
              <a:rPr lang="en-US" sz="2800" dirty="0">
                <a:latin typeface="Constantia" panose="02030602050306030303" pitchFamily="18" charset="0"/>
                <a:ea typeface="Calibri"/>
                <a:cs typeface="Times New Roman"/>
              </a:rPr>
              <a:t>(ITAR, EAR)</a:t>
            </a:r>
            <a:endParaRPr lang="en-US" sz="2400" dirty="0">
              <a:latin typeface="Constantia" panose="02030602050306030303" pitchFamily="18" charset="0"/>
              <a:ea typeface="Calibri"/>
              <a:cs typeface="Times New Roman"/>
            </a:endParaRPr>
          </a:p>
          <a:p>
            <a:pPr marL="6858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latin typeface="Constantia" panose="02030602050306030303" pitchFamily="18" charset="0"/>
                <a:ea typeface="Calibri"/>
                <a:cs typeface="Times New Roman"/>
              </a:rPr>
              <a:t>No license</a:t>
            </a:r>
            <a:r>
              <a:rPr lang="en-US" sz="2800" dirty="0">
                <a:latin typeface="Constantia" panose="02030602050306030303" pitchFamily="18" charset="0"/>
                <a:ea typeface="Calibri"/>
                <a:cs typeface="Times New Roman"/>
              </a:rPr>
              <a:t> is required for fundamental research, defined as basic or applied research in science or engineering:</a:t>
            </a:r>
            <a:endParaRPr lang="en-US" sz="2400" dirty="0">
              <a:latin typeface="Constantia" panose="02030602050306030303" pitchFamily="18" charset="0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2800" dirty="0">
                <a:latin typeface="Constantia" panose="02030602050306030303" pitchFamily="18" charset="0"/>
                <a:ea typeface="Calibri"/>
                <a:cs typeface="Times New Roman"/>
              </a:rPr>
              <a:t>At an accredited U.S. college or university; and</a:t>
            </a:r>
            <a:endParaRPr lang="en-US" sz="2400" dirty="0">
              <a:latin typeface="Constantia" panose="02030602050306030303" pitchFamily="18" charset="0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alibri"/>
              <a:buChar char="-"/>
            </a:pPr>
            <a:r>
              <a:rPr lang="en-US" sz="2800" dirty="0">
                <a:latin typeface="Constantia" panose="02030602050306030303" pitchFamily="18" charset="0"/>
                <a:ea typeface="Calibri"/>
                <a:cs typeface="Times New Roman"/>
              </a:rPr>
              <a:t>Information/ results are typically published and shared broadly in the scientific community</a:t>
            </a:r>
            <a:endParaRPr lang="en-US" sz="2400" dirty="0">
              <a:latin typeface="Constantia" panose="02030602050306030303" pitchFamily="18" charset="0"/>
              <a:ea typeface="Calibri"/>
              <a:cs typeface="Times New Roman"/>
            </a:endParaRPr>
          </a:p>
          <a:p>
            <a:pPr marL="6858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i="1" dirty="0">
                <a:latin typeface="Constantia" panose="02030602050306030303" pitchFamily="18" charset="0"/>
                <a:ea typeface="Calibri"/>
                <a:cs typeface="Times New Roman"/>
              </a:rPr>
              <a:t>Please Note:</a:t>
            </a:r>
            <a:r>
              <a:rPr lang="en-US" sz="2800" dirty="0">
                <a:latin typeface="Constantia" panose="02030602050306030303" pitchFamily="18" charset="0"/>
                <a:ea typeface="Calibri"/>
                <a:cs typeface="Times New Roman"/>
              </a:rPr>
              <a:t> The university gives up the Fundamental Research Exclusion in research agreements that:</a:t>
            </a:r>
            <a:endParaRPr lang="en-US" sz="2400" dirty="0">
              <a:latin typeface="Constantia" panose="02030602050306030303" pitchFamily="18" charset="0"/>
              <a:ea typeface="Calibri"/>
              <a:cs typeface="Times New Roman"/>
            </a:endParaRPr>
          </a:p>
          <a:p>
            <a:pPr marL="708660" lvl="1" indent="-342900">
              <a:lnSpc>
                <a:spcPct val="115000"/>
              </a:lnSpc>
              <a:spcBef>
                <a:spcPts val="0"/>
              </a:spcBef>
              <a:buFont typeface="Calibri"/>
              <a:buChar char="-"/>
            </a:pPr>
            <a:r>
              <a:rPr lang="en-US" dirty="0">
                <a:latin typeface="Constantia" panose="02030602050306030303" pitchFamily="18" charset="0"/>
                <a:ea typeface="Calibri"/>
                <a:cs typeface="Times New Roman"/>
              </a:rPr>
              <a:t>Give sponsors the right to restrict the publication of research results; or</a:t>
            </a:r>
            <a:endParaRPr lang="en-US" sz="2200" dirty="0">
              <a:latin typeface="Constantia" panose="02030602050306030303" pitchFamily="18" charset="0"/>
              <a:ea typeface="Calibri"/>
              <a:cs typeface="Times New Roman"/>
            </a:endParaRPr>
          </a:p>
          <a:p>
            <a:pPr marL="708660" lvl="1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alibri"/>
              <a:buChar char="-"/>
            </a:pPr>
            <a:r>
              <a:rPr lang="en-US" dirty="0">
                <a:latin typeface="Constantia" panose="02030602050306030303" pitchFamily="18" charset="0"/>
                <a:ea typeface="Calibri"/>
                <a:cs typeface="Times New Roman"/>
              </a:rPr>
              <a:t>Prevents the participation of foreign nationals in the research</a:t>
            </a:r>
            <a:endParaRPr lang="en-US" sz="2200" dirty="0">
              <a:latin typeface="Constantia" panose="02030602050306030303" pitchFamily="18" charset="0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560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ISOS Services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US" sz="1200" dirty="0" smtClean="0"/>
              <a:t>Emergency evacuation</a:t>
            </a:r>
          </a:p>
          <a:p>
            <a:r>
              <a:rPr lang="en-US" sz="1200" dirty="0" smtClean="0"/>
              <a:t>Medically-supervised repatriation</a:t>
            </a:r>
          </a:p>
          <a:p>
            <a:r>
              <a:rPr lang="en-US" sz="1200" dirty="0" smtClean="0"/>
              <a:t>Additional travel and accommodation arrangements after medical evacuation</a:t>
            </a:r>
          </a:p>
          <a:p>
            <a:r>
              <a:rPr lang="en-US" sz="1200" dirty="0" smtClean="0"/>
              <a:t>Repatriation of mortal remains</a:t>
            </a:r>
          </a:p>
          <a:p>
            <a:r>
              <a:rPr lang="en-US" sz="1200" dirty="0" smtClean="0"/>
              <a:t>Medical monitoring</a:t>
            </a:r>
          </a:p>
          <a:p>
            <a:r>
              <a:rPr lang="en-US" sz="1200" dirty="0" smtClean="0"/>
              <a:t>Inpatient admission and identification of receiving physician</a:t>
            </a:r>
          </a:p>
          <a:p>
            <a:r>
              <a:rPr lang="en-US" sz="1200" dirty="0" smtClean="0"/>
              <a:t>Emergency and routine medical advice</a:t>
            </a:r>
          </a:p>
          <a:p>
            <a:r>
              <a:rPr lang="en-US" sz="1200" dirty="0" smtClean="0"/>
              <a:t>Pre-trip information on travel health issues</a:t>
            </a:r>
          </a:p>
          <a:p>
            <a:r>
              <a:rPr lang="en-US" sz="1200" dirty="0" smtClean="0"/>
              <a:t>Medical and dental referrals</a:t>
            </a:r>
          </a:p>
          <a:p>
            <a:r>
              <a:rPr lang="en-US" sz="1200" dirty="0" smtClean="0"/>
              <a:t>Outpatient case management</a:t>
            </a:r>
          </a:p>
          <a:p>
            <a:r>
              <a:rPr lang="en-US" sz="1200" dirty="0" smtClean="0"/>
              <a:t>Outpatient medical expense guarantee and payment</a:t>
            </a:r>
          </a:p>
          <a:p>
            <a:r>
              <a:rPr lang="en-US" sz="1200" dirty="0" smtClean="0"/>
              <a:t>Dispatch of medication and medical supplies</a:t>
            </a:r>
            <a:endParaRPr lang="en-US" sz="1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Urgent and non-urgent travel security assistance and advice by telephone</a:t>
            </a:r>
          </a:p>
          <a:p>
            <a:r>
              <a:rPr lang="en-US" dirty="0" smtClean="0"/>
              <a:t>Daily online and email updates on the latest travel security developments</a:t>
            </a:r>
          </a:p>
          <a:p>
            <a:r>
              <a:rPr lang="en-US" dirty="0" smtClean="0"/>
              <a:t>Special Advisory emails with advice in response to significant travel security incidents</a:t>
            </a:r>
          </a:p>
          <a:p>
            <a:r>
              <a:rPr lang="en-US" dirty="0" smtClean="0"/>
              <a:t>Security and travel information on 220 countries and more than 330 cities</a:t>
            </a:r>
          </a:p>
          <a:p>
            <a:r>
              <a:rPr lang="en-US" dirty="0" smtClean="0"/>
              <a:t>Access to security evacuation</a:t>
            </a:r>
          </a:p>
          <a:p>
            <a:r>
              <a:rPr lang="en-US" dirty="0" smtClean="0"/>
              <a:t>Coordination of post-evacuation debriefs and counseling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Medical Services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solidFill>
            <a:schemeClr val="accent2"/>
          </a:solidFill>
        </p:spPr>
        <p:txBody>
          <a:bodyPr vert="horz" rtlCol="0" anchor="ctr">
            <a:normAutofit/>
          </a:bodyPr>
          <a:lstStyle/>
          <a:p>
            <a:r>
              <a:rPr lang="en-US" dirty="0"/>
              <a:t>Security Services</a:t>
            </a:r>
          </a:p>
        </p:txBody>
      </p:sp>
    </p:spTree>
    <p:extLst>
      <p:ext uri="{BB962C8B-B14F-4D97-AF65-F5344CB8AC3E}">
        <p14:creationId xmlns:p14="http://schemas.microsoft.com/office/powerpoint/2010/main" val="1868473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889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mtClean="0">
                <a:solidFill>
                  <a:srgbClr val="002060"/>
                </a:solidFill>
              </a:rPr>
              <a:t>The Membership App</a:t>
            </a:r>
            <a:endParaRPr lang="en-GB" alt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2800" dirty="0" smtClean="0">
                <a:solidFill>
                  <a:srgbClr val="002060"/>
                </a:solidFill>
              </a:rPr>
              <a:t>The App is a service benefit and is available as part of your membership.</a:t>
            </a:r>
          </a:p>
          <a:p>
            <a:r>
              <a:rPr lang="en-GB" altLang="en-US" sz="2800" dirty="0" smtClean="0">
                <a:solidFill>
                  <a:srgbClr val="002060"/>
                </a:solidFill>
              </a:rPr>
              <a:t>Download from </a:t>
            </a:r>
            <a:r>
              <a:rPr lang="en-GB" altLang="en-US" sz="2800" dirty="0" smtClean="0">
                <a:solidFill>
                  <a:srgbClr val="002060"/>
                </a:solidFill>
                <a:hlinkClick r:id="rId2"/>
              </a:rPr>
              <a:t>http://app.internationalsos.com</a:t>
            </a:r>
            <a:endParaRPr lang="en-GB" altLang="en-US" sz="2800" dirty="0" smtClean="0">
              <a:solidFill>
                <a:srgbClr val="002060"/>
              </a:solidFill>
            </a:endParaRPr>
          </a:p>
          <a:p>
            <a:endParaRPr lang="en-GB" altLang="en-US" dirty="0" smtClean="0">
              <a:solidFill>
                <a:srgbClr val="002060"/>
              </a:solidFill>
            </a:endParaRPr>
          </a:p>
          <a:p>
            <a:endParaRPr lang="en-GB" altLang="en-US" dirty="0" smtClean="0">
              <a:solidFill>
                <a:srgbClr val="002060"/>
              </a:solidFill>
            </a:endParaRPr>
          </a:p>
          <a:p>
            <a:endParaRPr lang="en-GB" altLang="en-US" dirty="0">
              <a:solidFill>
                <a:srgbClr val="002060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85F837C-5393-4898-8C1F-1FA711947264}" type="slidenum">
              <a:rPr lang="en-GB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15</a:t>
            </a:fld>
            <a:endParaRPr lang="en-GB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7" name="Picture 12" descr="C:\Users\nick.tasse-guillen\Documents\Membership App\Releases\2.1.2\Home screen images\final\Home screen - iPhone 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006072"/>
            <a:ext cx="2163762" cy="3663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C:\Users\nick.tasse-guillen\Documents\Membership App\Releases\2.1.2\Home screen images\final\Home screen - Android Motorola Atrix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213100"/>
            <a:ext cx="1760538" cy="304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C:\Users\nick.tasse-guillen\Documents\Membership App\Releases\2.1.2\Home screen images\final\Home screen - BlackBerry 978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345182"/>
            <a:ext cx="1677988" cy="2780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936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04088"/>
            <a:ext cx="8385048" cy="1200912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Begin at the proposal process (ideally)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447800"/>
            <a:ext cx="850392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4400" dirty="0"/>
          </a:p>
          <a:p>
            <a:r>
              <a:rPr lang="en-US" sz="4100" dirty="0" smtClean="0"/>
              <a:t>Budgeting and justifying travel should happen at proposal submission</a:t>
            </a:r>
          </a:p>
          <a:p>
            <a:pPr marL="0" indent="0">
              <a:buNone/>
            </a:pPr>
            <a:endParaRPr lang="en-US" sz="4400" dirty="0" smtClean="0"/>
          </a:p>
          <a:p>
            <a:r>
              <a:rPr lang="en-US" sz="2900" dirty="0" smtClean="0"/>
              <a:t>Ask yourself “Why do I or others need to travel on this award?”</a:t>
            </a:r>
          </a:p>
          <a:p>
            <a:pPr lvl="1"/>
            <a:r>
              <a:rPr lang="en-US" sz="2600" dirty="0" smtClean="0"/>
              <a:t>Answers will vary depending on the type of award, but some typical answers could be:</a:t>
            </a:r>
          </a:p>
          <a:p>
            <a:pPr lvl="1"/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To disseminate project results</a:t>
            </a:r>
          </a:p>
          <a:p>
            <a:pPr lvl="2"/>
            <a:r>
              <a:rPr lang="en-US" dirty="0"/>
              <a:t>Conferences, annual meetings, etc.</a:t>
            </a:r>
          </a:p>
          <a:p>
            <a:pPr lvl="2">
              <a:buNone/>
            </a:pPr>
            <a:endParaRPr lang="en-US" dirty="0"/>
          </a:p>
          <a:p>
            <a:pPr lvl="1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To conduct the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work of the award/research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lvl="3"/>
            <a:r>
              <a:rPr lang="en-US" dirty="0" smtClean="0"/>
              <a:t>Perform </a:t>
            </a:r>
            <a:r>
              <a:rPr lang="en-US" dirty="0"/>
              <a:t>field-work </a:t>
            </a:r>
          </a:p>
          <a:p>
            <a:pPr lvl="3"/>
            <a:r>
              <a:rPr lang="en-US" dirty="0"/>
              <a:t>Meet with collaborators at their work site</a:t>
            </a:r>
          </a:p>
          <a:p>
            <a:pPr lvl="3"/>
            <a:r>
              <a:rPr lang="en-US" dirty="0" smtClean="0"/>
              <a:t>Host off site or </a:t>
            </a:r>
            <a:r>
              <a:rPr lang="en-US" dirty="0"/>
              <a:t>international conferences, </a:t>
            </a:r>
            <a:r>
              <a:rPr lang="en-US" dirty="0" smtClean="0"/>
              <a:t>etc.</a:t>
            </a:r>
            <a:endParaRPr lang="en-US" dirty="0"/>
          </a:p>
          <a:p>
            <a:pPr lvl="3"/>
            <a:r>
              <a:rPr lang="en-US" dirty="0"/>
              <a:t>Bring collaborators to campus</a:t>
            </a:r>
          </a:p>
          <a:p>
            <a:pPr lvl="1"/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>Sponsor and SU guidelines come into play at proposal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“Travel” encompasses the following (and sometimes more):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Planes, trains and automobiles (typically economy class)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Lodging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Conference registration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Meals eaten while traveling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Other necessary expenses (SU and sponsor guidelines apply)</a:t>
            </a:r>
          </a:p>
          <a:p>
            <a:r>
              <a:rPr lang="en-US" dirty="0" smtClean="0"/>
              <a:t>Justification (details needed for proposal submission)</a:t>
            </a:r>
          </a:p>
          <a:p>
            <a:pPr lvl="1"/>
            <a:r>
              <a:rPr lang="en-US" dirty="0" smtClean="0"/>
              <a:t>Why are people traveling, who are those people, what is needed to get them there, where are they traveling to, how are they getting there and </a:t>
            </a:r>
            <a:r>
              <a:rPr lang="en-US" b="1" i="1" dirty="0" smtClean="0"/>
              <a:t>how will it benefit the award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External </a:t>
            </a:r>
            <a:r>
              <a:rPr lang="en-US" dirty="0" smtClean="0"/>
              <a:t>party </a:t>
            </a:r>
            <a:r>
              <a:rPr lang="en-US" dirty="0"/>
              <a:t>travel (co-collaborators from other institutions or others traveling for the benefit of the award)must follow SU’s policies and sponsor guidelines</a:t>
            </a:r>
          </a:p>
          <a:p>
            <a:pPr lvl="1"/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final details of budget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Before submitting your proposal to OSP:</a:t>
            </a:r>
          </a:p>
          <a:p>
            <a:pPr lvl="1"/>
            <a:r>
              <a:rPr lang="en-US" dirty="0" smtClean="0"/>
              <a:t>Check proposal/sponsor terms &amp; conditions, are there specific travel restrictions or travel cost guidelines?</a:t>
            </a:r>
          </a:p>
          <a:p>
            <a:pPr lvl="2"/>
            <a:r>
              <a:rPr lang="en-US" dirty="0" smtClean="0"/>
              <a:t>Special provisions? </a:t>
            </a:r>
          </a:p>
          <a:p>
            <a:r>
              <a:rPr lang="en-US" sz="2400" dirty="0" smtClean="0"/>
              <a:t>Ensure that proposed travel, i.e. conferences, events, occur with the award timeframe</a:t>
            </a:r>
          </a:p>
          <a:p>
            <a:pPr lvl="1"/>
            <a:r>
              <a:rPr lang="en-US" dirty="0"/>
              <a:t>Determine budget estimates using published rates, travel search engines, recent experience or, best of all, a travel agent!</a:t>
            </a:r>
          </a:p>
          <a:p>
            <a:pPr lvl="1"/>
            <a:r>
              <a:rPr lang="en-US" dirty="0"/>
              <a:t>Our advice: </a:t>
            </a:r>
            <a:r>
              <a:rPr lang="en-US" dirty="0" smtClean="0"/>
              <a:t>carefully consider all possibilities when planning for travel costs, and make sure the principle of </a:t>
            </a:r>
            <a:r>
              <a:rPr lang="en-US" b="1" i="1" dirty="0" smtClean="0"/>
              <a:t>reasonableness </a:t>
            </a:r>
            <a:r>
              <a:rPr lang="en-US" dirty="0" smtClean="0"/>
              <a:t>is employed.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Once </a:t>
            </a:r>
            <a:r>
              <a:rPr lang="en-US" sz="2800" b="1" dirty="0"/>
              <a:t>a</a:t>
            </a:r>
            <a:r>
              <a:rPr lang="en-US" sz="2800" b="1" dirty="0" smtClean="0"/>
              <a:t>warded, how does travel occur?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Ready, set, travel!</a:t>
            </a:r>
          </a:p>
          <a:p>
            <a:pPr lvl="1"/>
            <a:r>
              <a:rPr lang="en-US" sz="1800" dirty="0" smtClean="0"/>
              <a:t>Use of University credit card may make travel more convenient, ask your department administrator or Dean’s office about getting one of your very own</a:t>
            </a:r>
          </a:p>
          <a:p>
            <a:pPr lvl="1"/>
            <a:r>
              <a:rPr lang="en-US" sz="1800" dirty="0" smtClean="0"/>
              <a:t>Travel advances are available to SU employees, and permit the traveler to receive cash prior up front, prior to traveling, to cover expenditures during the trip</a:t>
            </a:r>
          </a:p>
          <a:p>
            <a:pPr lvl="1"/>
            <a:r>
              <a:rPr lang="en-US" sz="1800" dirty="0"/>
              <a:t>Travel Advances are provided to employees only, typically the </a:t>
            </a:r>
            <a:r>
              <a:rPr lang="en-US" sz="1800" b="1" dirty="0"/>
              <a:t>principal </a:t>
            </a:r>
            <a:r>
              <a:rPr lang="en-US" sz="1800" b="1" dirty="0" smtClean="0"/>
              <a:t>investigator</a:t>
            </a:r>
            <a:r>
              <a:rPr lang="en-US" sz="1800" dirty="0"/>
              <a:t> </a:t>
            </a:r>
            <a:r>
              <a:rPr lang="en-US" sz="1800" dirty="0" smtClean="0"/>
              <a:t>or other key award personnel</a:t>
            </a:r>
          </a:p>
          <a:p>
            <a:pPr lvl="1"/>
            <a:r>
              <a:rPr lang="en-US" sz="1800" dirty="0" smtClean="0"/>
              <a:t>To get a travel advance, complete the travel advance form and submit to Sponsored Accounting at least two weeks prior to the scheduled departure</a:t>
            </a:r>
          </a:p>
          <a:p>
            <a:pPr lvl="1"/>
            <a:r>
              <a:rPr lang="en-US" sz="1800" dirty="0" smtClean="0"/>
              <a:t>Travel insurance </a:t>
            </a:r>
            <a:r>
              <a:rPr lang="en-US" sz="1800" b="1" dirty="0" smtClean="0"/>
              <a:t>may be </a:t>
            </a:r>
            <a:r>
              <a:rPr lang="en-US" sz="1800" dirty="0" smtClean="0"/>
              <a:t>allowable, ask your OSA senior accountant for details</a:t>
            </a:r>
          </a:p>
          <a:p>
            <a:pPr lvl="1"/>
            <a:r>
              <a:rPr lang="en-US" sz="1800" dirty="0" smtClean="0"/>
              <a:t>Seat upgrades within the same class (typically economy) are typically allowable on sponsored awards, no medical justification is necessary</a:t>
            </a:r>
          </a:p>
          <a:p>
            <a:pPr lvl="1"/>
            <a:r>
              <a:rPr lang="en-US" sz="1800" dirty="0" smtClean="0"/>
              <a:t>Class upgrades, like economy to business class, require pre-authorization and sometimes medical justification, contact OSA to discuss</a:t>
            </a:r>
          </a:p>
          <a:p>
            <a:pPr lvl="1"/>
            <a:r>
              <a:rPr lang="en-US" sz="1800" dirty="0" smtClean="0"/>
              <a:t>Questions about your specific situation?  Call OSA or OSP to discuss</a:t>
            </a:r>
          </a:p>
          <a:p>
            <a:pPr lvl="1"/>
            <a:endParaRPr lang="en-US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in the details….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 smtClean="0"/>
              <a:t>What’s allowable on sponsored travel? </a:t>
            </a:r>
            <a:r>
              <a:rPr lang="en-US" dirty="0"/>
              <a:t> </a:t>
            </a:r>
            <a:r>
              <a:rPr lang="en-US" dirty="0" smtClean="0"/>
              <a:t>Well, it depends on a lot of factors.  Below are some specific clarifications on common travel questions.</a:t>
            </a:r>
          </a:p>
          <a:p>
            <a:pPr lvl="2"/>
            <a:r>
              <a:rPr lang="en-US" dirty="0"/>
              <a:t>Meals for anyone </a:t>
            </a:r>
            <a:r>
              <a:rPr lang="en-US" b="1" dirty="0"/>
              <a:t>not</a:t>
            </a:r>
            <a:r>
              <a:rPr lang="en-US" dirty="0"/>
              <a:t> on travel status (meals for SU employees or students while not on travel </a:t>
            </a:r>
            <a:r>
              <a:rPr lang="en-US" dirty="0" smtClean="0"/>
              <a:t>status, such as eating out in Syracuse)</a:t>
            </a:r>
            <a:endParaRPr lang="en-US" dirty="0"/>
          </a:p>
          <a:p>
            <a:pPr lvl="2"/>
            <a:r>
              <a:rPr lang="en-US" dirty="0"/>
              <a:t>Alcoholic beverages </a:t>
            </a:r>
          </a:p>
          <a:p>
            <a:pPr lvl="2"/>
            <a:r>
              <a:rPr lang="en-US" dirty="0"/>
              <a:t>Meals for SU employees and students </a:t>
            </a:r>
            <a:r>
              <a:rPr lang="en-US" b="1" u="sng" dirty="0">
                <a:solidFill>
                  <a:schemeClr val="accent2"/>
                </a:solidFill>
              </a:rPr>
              <a:t>may be </a:t>
            </a:r>
            <a:r>
              <a:rPr lang="en-US" dirty="0"/>
              <a:t>allowable while not on travel status when connected with a day long </a:t>
            </a:r>
            <a:r>
              <a:rPr lang="en-US" dirty="0" smtClean="0"/>
              <a:t>conference</a:t>
            </a:r>
            <a:r>
              <a:rPr lang="en-US" dirty="0"/>
              <a:t> </a:t>
            </a:r>
            <a:r>
              <a:rPr lang="en-US" dirty="0" smtClean="0"/>
              <a:t>or event</a:t>
            </a:r>
            <a:endParaRPr lang="en-US" dirty="0"/>
          </a:p>
          <a:p>
            <a:pPr lvl="2"/>
            <a:r>
              <a:rPr lang="en-US" dirty="0"/>
              <a:t>Lodging for PI and employees not on travel status (exceptions can apply, ask OSP for assistance in determining this at budget submission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Questions about your specific situation?  Contact OSA for help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your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036" y="1865561"/>
            <a:ext cx="8229600" cy="43891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100" dirty="0" smtClean="0"/>
              <a:t>When you return you will have to complete the following:</a:t>
            </a:r>
          </a:p>
          <a:p>
            <a:pPr marL="0" indent="0">
              <a:buNone/>
            </a:pPr>
            <a:r>
              <a:rPr lang="en-US" sz="3100" dirty="0" smtClean="0"/>
              <a:t> A reconciliation of your travel expenses (if you had an advance)</a:t>
            </a:r>
          </a:p>
          <a:p>
            <a:pPr marL="0" indent="0">
              <a:buNone/>
            </a:pPr>
            <a:r>
              <a:rPr lang="en-US" sz="3100" dirty="0" smtClean="0"/>
              <a:t>and/or submit your University JPMC card reconciliation </a:t>
            </a:r>
          </a:p>
          <a:p>
            <a:pPr marL="0" indent="0">
              <a:buNone/>
            </a:pPr>
            <a:r>
              <a:rPr lang="en-US" sz="3100" dirty="0" smtClean="0"/>
              <a:t>and/or submit a travel voucher (request for reimbursement of your personal funds expended during the travel period for which you did not receive an advance)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Request and keep receipts for anything and everything possible</a:t>
            </a:r>
          </a:p>
          <a:p>
            <a:r>
              <a:rPr lang="en-US" dirty="0" smtClean="0"/>
              <a:t>If receipts are not possible (for a native guide, for example), keep track of your exact expenditures on a daily basis, this will make the reconciliation much easier</a:t>
            </a:r>
          </a:p>
          <a:p>
            <a:r>
              <a:rPr lang="en-US" dirty="0" smtClean="0"/>
              <a:t>It is permissible to take a “picture” of your receipts and email to your department administrator (or yourself) for submission to your area’s approver and OSA</a:t>
            </a:r>
          </a:p>
          <a:p>
            <a:r>
              <a:rPr lang="en-US" dirty="0" smtClean="0"/>
              <a:t>The “picture” receipts will need to be printed out and submitted with your reconciliations when you return from your travel</a:t>
            </a:r>
          </a:p>
          <a:p>
            <a:r>
              <a:rPr lang="en-US" dirty="0" smtClean="0"/>
              <a:t>If currency conversions are necessary </a:t>
            </a:r>
            <a:r>
              <a:rPr lang="en-US" dirty="0"/>
              <a:t>Convert currency to US:</a:t>
            </a:r>
          </a:p>
          <a:p>
            <a:pPr lvl="2"/>
            <a:r>
              <a:rPr lang="en-US" sz="2600" dirty="0">
                <a:hlinkClick r:id="rId2"/>
              </a:rPr>
              <a:t>http://www.oanda.com/currency/historical-rates</a:t>
            </a:r>
            <a:r>
              <a:rPr lang="en-US" sz="2600" dirty="0" smtClean="0">
                <a:hlinkClick r:id="rId2"/>
              </a:rPr>
              <a:t>/</a:t>
            </a:r>
            <a:endParaRPr lang="en-US" sz="26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Traveling abroad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First order of business, sign up for International SOS</a:t>
            </a:r>
          </a:p>
          <a:p>
            <a:pPr lvl="2"/>
            <a:r>
              <a:rPr lang="en-US" dirty="0" smtClean="0"/>
              <a:t>It’s free to all University employees and students</a:t>
            </a:r>
          </a:p>
          <a:p>
            <a:pPr lvl="2"/>
            <a:r>
              <a:rPr lang="en-US" dirty="0" smtClean="0"/>
              <a:t>It’s for YOUR convenience and protection</a:t>
            </a:r>
          </a:p>
          <a:p>
            <a:pPr lvl="2"/>
            <a:r>
              <a:rPr lang="en-US" dirty="0" smtClean="0"/>
              <a:t>Contact OSP or Risk Management for SU’s membership ID#</a:t>
            </a:r>
          </a:p>
          <a:p>
            <a:pPr marL="667512" lvl="2" indent="0">
              <a:buNone/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Traveler safety &amp; security</a:t>
            </a:r>
          </a:p>
          <a:p>
            <a:pPr lvl="2"/>
            <a:r>
              <a:rPr lang="en-US" dirty="0" smtClean="0"/>
              <a:t>Check U.S. </a:t>
            </a:r>
            <a:r>
              <a:rPr lang="en-US" dirty="0" err="1" smtClean="0"/>
              <a:t>Dept</a:t>
            </a:r>
            <a:r>
              <a:rPr lang="en-US" dirty="0" smtClean="0"/>
              <a:t> of State travel advisories prior to booking travel and departure</a:t>
            </a:r>
          </a:p>
          <a:p>
            <a:pPr lvl="3"/>
            <a:r>
              <a:rPr lang="en-US" dirty="0">
                <a:solidFill>
                  <a:schemeClr val="accent5">
                    <a:lumMod val="50000"/>
                  </a:schemeClr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travel.state.gov/content/passports/english/alertswarnings.html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3"/>
            <a:r>
              <a:rPr lang="en-US" dirty="0" smtClean="0"/>
              <a:t>Approval from University executives may be needed for countries/regions listed as per SU travel policy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Fly America Act and Open Skies Agreements (EU)</a:t>
            </a:r>
          </a:p>
          <a:p>
            <a:pPr lvl="2"/>
            <a:r>
              <a:rPr lang="en-US" dirty="0" smtClean="0"/>
              <a:t>Use travel agent (e.g., BTI) to ensure compliance with provisions</a:t>
            </a:r>
          </a:p>
          <a:p>
            <a:pPr lvl="2"/>
            <a:r>
              <a:rPr lang="en-US" dirty="0" smtClean="0"/>
              <a:t>Document search engine results if not through travel </a:t>
            </a:r>
            <a:r>
              <a:rPr lang="en-US" dirty="0"/>
              <a:t>a</a:t>
            </a:r>
            <a:r>
              <a:rPr lang="en-US" dirty="0" smtClean="0"/>
              <a:t>gent</a:t>
            </a:r>
          </a:p>
          <a:p>
            <a:pPr lvl="2"/>
            <a:r>
              <a:rPr lang="en-US" dirty="0" smtClean="0"/>
              <a:t>Secure OSP approval for concurrence of exceptions </a:t>
            </a:r>
            <a:r>
              <a:rPr lang="en-US" b="1" i="1" dirty="0" smtClean="0"/>
              <a:t>before travel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What is the Fly America 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a nutshell:</a:t>
            </a:r>
          </a:p>
          <a:p>
            <a:r>
              <a:rPr lang="en-US" sz="2000" dirty="0" smtClean="0"/>
              <a:t>Generally</a:t>
            </a:r>
            <a:r>
              <a:rPr lang="en-US" sz="2000" dirty="0"/>
              <a:t>, if a traveler is traveling on funds provided by the federal </a:t>
            </a:r>
            <a:r>
              <a:rPr lang="en-US" sz="2000" dirty="0" smtClean="0"/>
              <a:t>government she/he </a:t>
            </a:r>
            <a:r>
              <a:rPr lang="en-US" sz="2000" dirty="0"/>
              <a:t>must use a U.S. </a:t>
            </a:r>
            <a:r>
              <a:rPr lang="en-US" sz="2000" dirty="0" smtClean="0"/>
              <a:t>flag </a:t>
            </a:r>
            <a:r>
              <a:rPr lang="en-US" sz="2000" dirty="0"/>
              <a:t>carrier (an airline owned by an American company), </a:t>
            </a:r>
            <a:r>
              <a:rPr lang="en-US" sz="2000" b="1" i="1" dirty="0">
                <a:solidFill>
                  <a:schemeClr val="accent1"/>
                </a:solidFill>
              </a:rPr>
              <a:t>regardless of cost or convenience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/>
              <a:t>If you are </a:t>
            </a:r>
            <a:r>
              <a:rPr lang="en-US" sz="2000" dirty="0" smtClean="0"/>
              <a:t>scheduling federally funded international travel, </a:t>
            </a:r>
            <a:r>
              <a:rPr lang="en-US" sz="2000" dirty="0"/>
              <a:t>you must ensure that all flights, where </a:t>
            </a:r>
            <a:r>
              <a:rPr lang="en-US" sz="2000" dirty="0" smtClean="0"/>
              <a:t>possible</a:t>
            </a:r>
            <a:r>
              <a:rPr lang="en-US" sz="2000" dirty="0"/>
              <a:t>, are scheduled on U.S. flag carriers or on foreign air carriers that code share with a U.S. flag </a:t>
            </a:r>
            <a:r>
              <a:rPr lang="en-US" sz="2000" dirty="0" smtClean="0"/>
              <a:t>carrier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/>
              <a:t>Code sharing occurs when two or more </a:t>
            </a:r>
            <a:r>
              <a:rPr lang="en-US" sz="2000" dirty="0" smtClean="0"/>
              <a:t>airlines </a:t>
            </a:r>
            <a:r>
              <a:rPr lang="en-US" sz="2000" dirty="0"/>
              <a:t>“code” the same flight as if it was their own. </a:t>
            </a:r>
            <a:r>
              <a:rPr lang="en-US" sz="2000" dirty="0" smtClean="0"/>
              <a:t>In other </a:t>
            </a:r>
            <a:r>
              <a:rPr lang="en-US" sz="2000" dirty="0"/>
              <a:t>words, </a:t>
            </a:r>
            <a:r>
              <a:rPr lang="en-US" sz="2000" dirty="0" smtClean="0"/>
              <a:t>a </a:t>
            </a:r>
            <a:r>
              <a:rPr lang="en-US" sz="2000" dirty="0"/>
              <a:t>U.S. airline may sell a seat on the plane of </a:t>
            </a:r>
            <a:r>
              <a:rPr lang="en-US" sz="2000" dirty="0" smtClean="0"/>
              <a:t>a foreign airline; this seat </a:t>
            </a:r>
            <a:r>
              <a:rPr lang="en-US" sz="2000" dirty="0"/>
              <a:t>is considered the </a:t>
            </a:r>
            <a:r>
              <a:rPr lang="en-US" sz="2000" dirty="0" smtClean="0"/>
              <a:t>same </a:t>
            </a:r>
            <a:r>
              <a:rPr lang="en-US" sz="2000" dirty="0"/>
              <a:t>as one on a plane operated by a U.S. flag carrier. </a:t>
            </a:r>
            <a:endParaRPr lang="en-US" sz="2000" dirty="0" smtClean="0"/>
          </a:p>
          <a:p>
            <a:r>
              <a:rPr lang="en-US" sz="2000" dirty="0" smtClean="0"/>
              <a:t>Fly America does not apply when flying between or within foreign countries when U.S. flag carriers are not an option</a:t>
            </a:r>
            <a:endParaRPr lang="en-US" sz="2000" dirty="0"/>
          </a:p>
          <a:p>
            <a:endParaRPr lang="en-US" sz="2000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749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Custom 1">
      <a:dk1>
        <a:srgbClr val="002060"/>
      </a:dk1>
      <a:lt1>
        <a:sysClr val="window" lastClr="FFFFFF"/>
      </a:lt1>
      <a:dk2>
        <a:srgbClr val="283138"/>
      </a:dk2>
      <a:lt2>
        <a:srgbClr val="FF8600"/>
      </a:lt2>
      <a:accent1>
        <a:srgbClr val="002060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853</TotalTime>
  <Words>1643</Words>
  <Application>Microsoft Office PowerPoint</Application>
  <PresentationFormat>On-screen Show (4:3)</PresentationFormat>
  <Paragraphs>167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ＭＳ Ｐゴシック</vt:lpstr>
      <vt:lpstr>Arial</vt:lpstr>
      <vt:lpstr>Calibri</vt:lpstr>
      <vt:lpstr>Constantia</vt:lpstr>
      <vt:lpstr>Times New Roman</vt:lpstr>
      <vt:lpstr>Tw Cen MT</vt:lpstr>
      <vt:lpstr>Wingdings</vt:lpstr>
      <vt:lpstr>Wingdings 2</vt:lpstr>
      <vt:lpstr>Flow</vt:lpstr>
      <vt:lpstr>Median</vt:lpstr>
      <vt:lpstr>Traveling on Sponsored Projects: how to ensure smooth and safe travels</vt:lpstr>
      <vt:lpstr>Begin at the proposal process (ideally)  </vt:lpstr>
      <vt:lpstr>Sponsor and SU guidelines come into play at proposal  </vt:lpstr>
      <vt:lpstr>The final details of budget creation</vt:lpstr>
      <vt:lpstr>Once awarded, how does travel occur?</vt:lpstr>
      <vt:lpstr>It’s all in the details….</vt:lpstr>
      <vt:lpstr>Managing your travel</vt:lpstr>
      <vt:lpstr>International Travel</vt:lpstr>
      <vt:lpstr>What is the Fly America act?</vt:lpstr>
      <vt:lpstr>Code sharing?</vt:lpstr>
      <vt:lpstr>Open Skies Agreement</vt:lpstr>
      <vt:lpstr>Export Controls</vt:lpstr>
      <vt:lpstr>ITAR/EAR</vt:lpstr>
      <vt:lpstr>ISOS Services</vt:lpstr>
      <vt:lpstr>PowerPoint Presentation</vt:lpstr>
    </vt:vector>
  </TitlesOfParts>
  <Company>Syracuse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Traveling on Sponsored Funds</dc:title>
  <dc:creator>plowney;staub</dc:creator>
  <cp:lastModifiedBy>Stuart Taub</cp:lastModifiedBy>
  <cp:revision>68</cp:revision>
  <dcterms:created xsi:type="dcterms:W3CDTF">2011-03-02T16:34:20Z</dcterms:created>
  <dcterms:modified xsi:type="dcterms:W3CDTF">2015-03-26T21:02:43Z</dcterms:modified>
</cp:coreProperties>
</file>